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4"/>
  </p:notesMasterIdLst>
  <p:sldIdLst>
    <p:sldId id="276" r:id="rId3"/>
    <p:sldId id="275" r:id="rId4"/>
    <p:sldId id="258" r:id="rId5"/>
    <p:sldId id="259" r:id="rId6"/>
    <p:sldId id="260" r:id="rId7"/>
    <p:sldId id="261" r:id="rId8"/>
    <p:sldId id="262" r:id="rId9"/>
    <p:sldId id="272" r:id="rId10"/>
    <p:sldId id="273" r:id="rId11"/>
    <p:sldId id="263" r:id="rId12"/>
    <p:sldId id="264" r:id="rId13"/>
    <p:sldId id="265" r:id="rId14"/>
    <p:sldId id="266" r:id="rId15"/>
    <p:sldId id="267" r:id="rId16"/>
    <p:sldId id="268" r:id="rId17"/>
    <p:sldId id="269" r:id="rId18"/>
    <p:sldId id="270" r:id="rId19"/>
    <p:sldId id="271" r:id="rId20"/>
    <p:sldId id="256" r:id="rId21"/>
    <p:sldId id="960" r:id="rId22"/>
    <p:sldId id="277" r:id="rId23"/>
    <p:sldId id="961" r:id="rId24"/>
    <p:sldId id="958" r:id="rId25"/>
    <p:sldId id="940" r:id="rId26"/>
    <p:sldId id="955" r:id="rId27"/>
    <p:sldId id="779" r:id="rId28"/>
    <p:sldId id="292" r:id="rId29"/>
    <p:sldId id="956" r:id="rId30"/>
    <p:sldId id="290" r:id="rId31"/>
    <p:sldId id="274" r:id="rId32"/>
    <p:sldId id="963" r:id="rId33"/>
  </p:sldIdLst>
  <p:sldSz cx="12192000" cy="6858000"/>
  <p:notesSz cx="6858000" cy="9144000"/>
  <p:embeddedFontLst>
    <p:embeddedFont>
      <p:font typeface="Arimo" panose="020B0604020202020204" charset="0"/>
      <p:regular r:id="rId35"/>
      <p:bold r:id="rId36"/>
      <p:italic r:id="rId37"/>
      <p:boldItalic r:id="rId38"/>
    </p:embeddedFont>
    <p:embeddedFont>
      <p:font typeface="MS PGothic" panose="020B0600070205080204" pitchFamily="34" charset="-128"/>
      <p:regular r:id="rId39"/>
    </p:embeddedFont>
    <p:embeddedFont>
      <p:font typeface="SassoonPrimaryInfant" panose="020B0604020202020204" charset="0"/>
      <p:regular r:id="rId40"/>
    </p:embeddedFont>
    <p:embeddedFont>
      <p:font typeface="MS PGothic" panose="020B0600070205080204" pitchFamily="34" charset="-128"/>
      <p:regular r:id="rId39"/>
    </p:embeddedFont>
    <p:embeddedFont>
      <p:font typeface="Garamond" panose="02020404030301010803" pitchFamily="18" charset="0"/>
      <p:regular r:id="rId41"/>
      <p:bold r:id="rId42"/>
      <p:italic r:id="rId43"/>
    </p:embeddedFont>
    <p:embeddedFont>
      <p:font typeface="Calibri" panose="020F050202020403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hBMCpISvn5vJIpmTItMGvKcp86z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7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customschemas.google.com/relationships/presentationmetadata" Target="metadata"/><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4231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Set 2 sounds are shaded. They are long vowel sounds with 2 or more letters. We call these ‘Special Friends’ – two letters together that make one sound.</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Let’s practise saying these sounds together.</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i="1">
                <a:solidFill>
                  <a:schemeClr val="dk1"/>
                </a:solidFill>
                <a:latin typeface="Calibri"/>
                <a:ea typeface="Calibri"/>
                <a:cs typeface="Calibri"/>
                <a:sym typeface="Calibri"/>
              </a:rPr>
              <a:t>Say each sound MTYT.</a:t>
            </a:r>
            <a:endParaRPr/>
          </a:p>
          <a:p>
            <a:pPr marL="0" lvl="0" indent="0" algn="l" rtl="0">
              <a:spcBef>
                <a:spcPts val="0"/>
              </a:spcBef>
              <a:spcAft>
                <a:spcPts val="0"/>
              </a:spcAft>
              <a:buNone/>
            </a:pPr>
            <a:endParaRPr sz="1200" i="1">
              <a:solidFill>
                <a:schemeClr val="dk1"/>
              </a:solidFill>
              <a:latin typeface="Calibri"/>
              <a:ea typeface="Calibri"/>
              <a:cs typeface="Calibri"/>
              <a:sym typeface="Calibri"/>
            </a:endParaRPr>
          </a:p>
          <a:p>
            <a:pPr marL="0" lvl="0" indent="0" algn="l" rtl="0">
              <a:spcBef>
                <a:spcPts val="0"/>
              </a:spcBef>
              <a:spcAft>
                <a:spcPts val="0"/>
              </a:spcAft>
              <a:buNone/>
            </a:pPr>
            <a:r>
              <a:rPr lang="en-GB" sz="1200" i="0">
                <a:solidFill>
                  <a:schemeClr val="dk1"/>
                </a:solidFill>
                <a:latin typeface="Calibri"/>
                <a:ea typeface="Calibri"/>
                <a:cs typeface="Calibri"/>
                <a:sym typeface="Calibri"/>
              </a:rPr>
              <a:t>Once children know these Set 2 sounds, they know one way of reading and writing every sound.</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 </a:t>
            </a:r>
            <a:endParaRPr/>
          </a:p>
          <a:p>
            <a:pPr marL="0" lvl="0" indent="0" algn="l" rtl="0">
              <a:spcBef>
                <a:spcPts val="0"/>
              </a:spcBef>
              <a:spcAft>
                <a:spcPts val="0"/>
              </a:spcAft>
              <a:buNone/>
            </a:pPr>
            <a:endParaRPr/>
          </a:p>
        </p:txBody>
      </p:sp>
      <p:sp>
        <p:nvSpPr>
          <p:cNvPr id="162" name="Google Shape;16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We give children a hook to learn the sounds by using pictures in the same shape as the letter.</a:t>
            </a:r>
            <a:br>
              <a:rPr lang="en-GB" sz="1200">
                <a:solidFill>
                  <a:schemeClr val="dk1"/>
                </a:solidFill>
                <a:latin typeface="Calibri"/>
                <a:ea typeface="Calibri"/>
                <a:cs typeface="Calibri"/>
                <a:sym typeface="Calibri"/>
              </a:rPr>
            </a:br>
            <a:r>
              <a:rPr lang="en-GB" sz="1200">
                <a:solidFill>
                  <a:schemeClr val="dk1"/>
                </a:solidFill>
                <a:latin typeface="Calibri"/>
                <a:ea typeface="Calibri"/>
                <a:cs typeface="Calibri"/>
                <a:sym typeface="Calibri"/>
              </a:rPr>
              <a:t>‘s’ looks like a snake.</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We use picture phrases to help children remember the Set 2 and Set 3 sounds.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For example, ay, may I play? aw, yawn at dawn</a:t>
            </a:r>
            <a:endParaRPr/>
          </a:p>
          <a:p>
            <a:pPr marL="0" lvl="0" indent="0" algn="l" rtl="0">
              <a:spcBef>
                <a:spcPts val="0"/>
              </a:spcBef>
              <a:spcAft>
                <a:spcPts val="0"/>
              </a:spcAft>
              <a:buNone/>
            </a:pP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‘d’ looks like a dinosaur.</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‘m’ looks like a mountain.</a:t>
            </a:r>
            <a:br>
              <a:rPr lang="en-GB" sz="1200">
                <a:solidFill>
                  <a:schemeClr val="dk1"/>
                </a:solidFill>
                <a:latin typeface="Calibri"/>
                <a:ea typeface="Calibri"/>
                <a:cs typeface="Calibri"/>
                <a:sym typeface="Calibri"/>
              </a:rPr>
            </a:br>
            <a:r>
              <a:rPr lang="en-GB" sz="1200">
                <a:solidFill>
                  <a:schemeClr val="dk1"/>
                </a:solidFill>
                <a:latin typeface="Calibri"/>
                <a:ea typeface="Calibri"/>
                <a:cs typeface="Calibri"/>
                <a:sym typeface="Calibri"/>
              </a:rPr>
              <a:t>‘a’ looks like an apple.</a:t>
            </a:r>
            <a:br>
              <a:rPr lang="en-GB"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We teach the children to name the mnemonic pictures before they learn the sound.</a:t>
            </a:r>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This means that children learn to read and write the sounds really easily.</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3" name="Google Shape;18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We teach children to read words using Fred Talk to blend together the sounds they know e.g. m-a-t, mat.</a:t>
            </a:r>
            <a:endParaRPr/>
          </a:p>
          <a:p>
            <a:pPr marL="0" lvl="0" indent="0" algn="l" rtl="0">
              <a:spcBef>
                <a:spcPts val="0"/>
              </a:spcBef>
              <a:spcAft>
                <a:spcPts val="0"/>
              </a:spcAft>
              <a:buNone/>
            </a:pPr>
            <a:r>
              <a:rPr lang="en-GB"/>
              <a:t>We say ‘Fred Talk, read the word’.</a:t>
            </a:r>
            <a:endParaRPr/>
          </a:p>
          <a:p>
            <a:pPr marL="0" lvl="0" indent="0" algn="l" rtl="0">
              <a:spcBef>
                <a:spcPts val="0"/>
              </a:spcBef>
              <a:spcAft>
                <a:spcPts val="0"/>
              </a:spcAft>
              <a:buNone/>
            </a:pPr>
            <a:endParaRPr/>
          </a:p>
        </p:txBody>
      </p:sp>
      <p:sp>
        <p:nvSpPr>
          <p:cNvPr id="195" name="Google Shape;19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Some words are ‘tricky’ because they contain letters that don’t match the sounds the child has been taught.</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For example, ‘said’ has ‘ai’ making an ‘e’ sound.</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We teach these common exception words as Red words.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In the early Storybooks, these words are printed in red text.</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Remind your child not to use Fred Talk to read Red words but instead to stop and think. Tell them the word if needed.</a:t>
            </a:r>
            <a:endParaRPr/>
          </a:p>
          <a:p>
            <a:pPr marL="0" lvl="0" indent="0" algn="l" rtl="0">
              <a:spcBef>
                <a:spcPts val="0"/>
              </a:spcBef>
              <a:spcAft>
                <a:spcPts val="0"/>
              </a:spcAft>
              <a:buNone/>
            </a:pPr>
            <a:endParaRPr/>
          </a:p>
        </p:txBody>
      </p:sp>
      <p:sp>
        <p:nvSpPr>
          <p:cNvPr id="214" name="Google Shape;21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So after the third read in class, children bring the same Storybook home in their book bag.</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They love this book!</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They can read it like a storyteller and can’t wait to read it to you, their grandparents or even their teddy bear.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Please  avoid saying, “This book is too easy for you!” but instead say “I love how well you can read this book!”</a:t>
            </a:r>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They are meant to be able to read all of the words as the book is at the correct level.</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Encourage them to share their enjoyment of the story with you and read it in their storyteller voice – again and again.</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a:t>In our school, </a:t>
            </a:r>
            <a:r>
              <a:rPr lang="en-GB" sz="1200">
                <a:solidFill>
                  <a:schemeClr val="dk1"/>
                </a:solidFill>
                <a:latin typeface="Calibri"/>
                <a:ea typeface="Calibri"/>
                <a:cs typeface="Calibri"/>
                <a:sym typeface="Calibri"/>
              </a:rPr>
              <a:t>children read each Read Write Inc. Storybook three times in class with their partner.</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a:t>Re-reading the same book helps children to become confident readers. </a:t>
            </a:r>
            <a:r>
              <a:rPr lang="en-GB" sz="1200">
                <a:solidFill>
                  <a:schemeClr val="dk1"/>
                </a:solidFill>
                <a:latin typeface="Calibri"/>
                <a:ea typeface="Calibri"/>
                <a:cs typeface="Calibri"/>
                <a:sym typeface="Calibri"/>
              </a:rPr>
              <a:t>Each time they re-read, they build their fluency/speed and comprehension. </a:t>
            </a:r>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They love reading and want to read because they can read all of the words in the Storybook.</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We set a focus for each re-read in school.</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i="1">
                <a:solidFill>
                  <a:schemeClr val="dk1"/>
                </a:solidFill>
                <a:latin typeface="Calibri"/>
                <a:ea typeface="Calibri"/>
                <a:cs typeface="Calibri"/>
                <a:sym typeface="Calibri"/>
              </a:rPr>
              <a:t>(Click)</a:t>
            </a:r>
            <a:r>
              <a:rPr lang="en-GB" sz="1200">
                <a:solidFill>
                  <a:schemeClr val="dk1"/>
                </a:solidFill>
                <a:latin typeface="Calibri"/>
                <a:ea typeface="Calibri"/>
                <a:cs typeface="Calibri"/>
                <a:sym typeface="Calibri"/>
              </a:rPr>
              <a:t> The first read focuses on reading every word accurately. </a:t>
            </a:r>
            <a:endParaRPr/>
          </a:p>
          <a:p>
            <a:pPr marL="0" lvl="0" indent="0" algn="l" rtl="0">
              <a:spcBef>
                <a:spcPts val="0"/>
              </a:spcBef>
              <a:spcAft>
                <a:spcPts val="0"/>
              </a:spcAft>
              <a:buNone/>
            </a:pPr>
            <a:r>
              <a:rPr lang="en-GB" sz="1200" i="1">
                <a:solidFill>
                  <a:schemeClr val="dk1"/>
                </a:solidFill>
                <a:latin typeface="Calibri"/>
                <a:ea typeface="Calibri"/>
                <a:cs typeface="Calibri"/>
                <a:sym typeface="Calibri"/>
              </a:rPr>
              <a:t>(Click)</a:t>
            </a:r>
            <a:r>
              <a:rPr lang="en-GB" sz="1200">
                <a:solidFill>
                  <a:schemeClr val="dk1"/>
                </a:solidFill>
                <a:latin typeface="Calibri"/>
                <a:ea typeface="Calibri"/>
                <a:cs typeface="Calibri"/>
                <a:sym typeface="Calibri"/>
              </a:rPr>
              <a:t> The second on reading the story more quickly.</a:t>
            </a:r>
            <a:endParaRPr/>
          </a:p>
          <a:p>
            <a:pPr marL="0" lvl="0" indent="0" algn="l" rtl="0">
              <a:spcBef>
                <a:spcPts val="0"/>
              </a:spcBef>
              <a:spcAft>
                <a:spcPts val="0"/>
              </a:spcAft>
              <a:buNone/>
            </a:pPr>
            <a:r>
              <a:rPr lang="en-GB" sz="1200" i="1">
                <a:solidFill>
                  <a:schemeClr val="dk1"/>
                </a:solidFill>
                <a:latin typeface="Calibri"/>
                <a:ea typeface="Calibri"/>
                <a:cs typeface="Calibri"/>
                <a:sym typeface="Calibri"/>
              </a:rPr>
              <a:t>(Click)</a:t>
            </a:r>
            <a:r>
              <a:rPr lang="en-GB" sz="1200">
                <a:solidFill>
                  <a:schemeClr val="dk1"/>
                </a:solidFill>
                <a:latin typeface="Calibri"/>
                <a:ea typeface="Calibri"/>
                <a:cs typeface="Calibri"/>
                <a:sym typeface="Calibri"/>
              </a:rPr>
              <a:t> The third read on comprehension - understanding what they read.</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Then your child brings the </a:t>
            </a:r>
            <a:r>
              <a:rPr lang="en-GB" sz="1200" b="1">
                <a:solidFill>
                  <a:schemeClr val="dk1"/>
                </a:solidFill>
                <a:latin typeface="Calibri"/>
                <a:ea typeface="Calibri"/>
                <a:cs typeface="Calibri"/>
                <a:sym typeface="Calibri"/>
              </a:rPr>
              <a:t>same book </a:t>
            </a:r>
            <a:r>
              <a:rPr lang="en-GB" sz="1200">
                <a:solidFill>
                  <a:schemeClr val="dk1"/>
                </a:solidFill>
                <a:latin typeface="Calibri"/>
                <a:ea typeface="Calibri"/>
                <a:cs typeface="Calibri"/>
                <a:sym typeface="Calibri"/>
              </a:rPr>
              <a:t>home to read and enjoy with you again and again at home.</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It’s ‘three with me, four at home.’</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b="0"/>
              <a:t>We do not send stories home the children cannot read because we always want them to be set up to succeed in their reading.</a:t>
            </a:r>
            <a:endParaRPr/>
          </a:p>
          <a:p>
            <a:pPr marL="0" marR="0" lvl="0" indent="0" algn="l" rtl="0">
              <a:lnSpc>
                <a:spcPct val="100000"/>
              </a:lnSpc>
              <a:spcBef>
                <a:spcPts val="0"/>
              </a:spcBef>
              <a:spcAft>
                <a:spcPts val="0"/>
              </a:spcAft>
              <a:buClr>
                <a:schemeClr val="dk1"/>
              </a:buClr>
              <a:buSzPts val="1200"/>
              <a:buFont typeface="Calibri"/>
              <a:buNone/>
            </a:pPr>
            <a:r>
              <a:rPr lang="en-GB" b="0"/>
              <a:t>We want to make sure they enjoy reading so that they want to read.</a:t>
            </a:r>
            <a:endParaRPr/>
          </a:p>
          <a:p>
            <a:pPr marL="0" marR="0" lvl="0" indent="0" algn="l" rtl="0">
              <a:lnSpc>
                <a:spcPct val="100000"/>
              </a:lnSpc>
              <a:spcBef>
                <a:spcPts val="0"/>
              </a:spcBef>
              <a:spcAft>
                <a:spcPts val="0"/>
              </a:spcAft>
              <a:buClr>
                <a:schemeClr val="dk1"/>
              </a:buClr>
              <a:buSzPts val="1200"/>
              <a:buFont typeface="Calibri"/>
              <a:buNone/>
            </a:pPr>
            <a:r>
              <a:rPr lang="en-GB" b="0"/>
              <a:t>The more they read, the faster progress they will make.</a:t>
            </a:r>
            <a:endParaRPr b="0"/>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27" name="Google Shape;22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We use Book Bag Books especially for home reading. They have guidance inside just for you as parents.</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They are matched to the books children read in school so provide practice of the same sounds – extra practice at the right level for your child.</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They include many of the same reading activities that we use in class.</a:t>
            </a:r>
            <a:endParaRPr i="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36" name="Google Shape;23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Day 1 and 2 they have a go at holding a sentence. The sentence is said lots of time out loud </a:t>
            </a:r>
            <a:endParaRPr/>
          </a:p>
        </p:txBody>
      </p:sp>
      <p:sp>
        <p:nvSpPr>
          <p:cNvPr id="248" name="Google Shape;24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 20 minutes is needed for this session.</a:t>
            </a:r>
          </a:p>
          <a:p>
            <a:endParaRPr lang="en-US" dirty="0"/>
          </a:p>
          <a:p>
            <a:r>
              <a:rPr lang="en-US" dirty="0"/>
              <a:t>Notes</a:t>
            </a:r>
            <a:r>
              <a:rPr lang="en-US" baseline="0" dirty="0"/>
              <a:t> are provided to help you lead the presentation.</a:t>
            </a:r>
          </a:p>
          <a:p>
            <a:r>
              <a:rPr lang="en-US" baseline="0" dirty="0"/>
              <a:t>Notes in italics are for your attention only.</a:t>
            </a:r>
          </a:p>
          <a:p>
            <a:endParaRPr lang="en-US" i="1"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This bitesize parent session is best used alongside an assembly where the children show off a story they know well or parents join a class </a:t>
            </a:r>
            <a:r>
              <a:rPr lang="en-US" i="1" baseline="0" dirty="0" err="1"/>
              <a:t>storytime</a:t>
            </a:r>
            <a:r>
              <a:rPr lang="en-US" i="1" baseline="0" dirty="0"/>
              <a:t> so you can </a:t>
            </a:r>
            <a:r>
              <a:rPr lang="en-US" sz="1200" i="1" kern="1200" baseline="0" dirty="0">
                <a:solidFill>
                  <a:schemeClr val="tx1"/>
                </a:solidFill>
                <a:effectLst/>
                <a:latin typeface="+mn-lt"/>
                <a:ea typeface="+mn-ea"/>
                <a:cs typeface="+mn-cs"/>
              </a:rPr>
              <a:t>s</a:t>
            </a:r>
            <a:r>
              <a:rPr lang="en-US" sz="1200" i="1" kern="1200" dirty="0">
                <a:solidFill>
                  <a:schemeClr val="tx1"/>
                </a:solidFill>
                <a:effectLst/>
                <a:latin typeface="+mn-lt"/>
                <a:ea typeface="+mn-ea"/>
                <a:cs typeface="+mn-cs"/>
              </a:rPr>
              <a:t>how them </a:t>
            </a:r>
            <a:r>
              <a:rPr lang="en-GB" sz="1200" i="1" kern="1200" dirty="0">
                <a:solidFill>
                  <a:schemeClr val="tx1"/>
                </a:solidFill>
                <a:effectLst/>
                <a:latin typeface="+mn-lt"/>
                <a:ea typeface="+mn-ea"/>
                <a:cs typeface="+mn-cs"/>
              </a:rPr>
              <a:t>how to bring bedtime stories alive.</a:t>
            </a:r>
          </a:p>
          <a:p>
            <a:endParaRPr lang="en-US" i="1" dirty="0"/>
          </a:p>
          <a:p>
            <a:r>
              <a:rPr lang="en-US" i="1" dirty="0"/>
              <a:t>Provide copies of ‘ten top tips for reading stories to your children’ from the Portal for each parent.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167F53-BA33-7E40-958D-01A6607E9B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2187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7111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solidFill>
                  <a:srgbClr val="FF0000"/>
                </a:solidFill>
              </a:rPr>
              <a:t>Read quote.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167F53-BA33-7E40-958D-01A6607E9B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997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Day 1 and 2 they have a go at holding a sentence. The sentence is said lots of time out loud </a:t>
            </a:r>
            <a:endParaRPr/>
          </a:p>
        </p:txBody>
      </p:sp>
      <p:sp>
        <p:nvSpPr>
          <p:cNvPr id="248" name="Google Shape;24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extLst>
      <p:ext uri="{BB962C8B-B14F-4D97-AF65-F5344CB8AC3E}">
        <p14:creationId xmlns:p14="http://schemas.microsoft.com/office/powerpoint/2010/main" val="1651878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all these things you child will learn when you read aloud stories and poems, - without any teaching! </a:t>
            </a:r>
          </a:p>
          <a:p>
            <a:r>
              <a:rPr lang="en-US" i="1" dirty="0"/>
              <a:t>Click each point and read.</a:t>
            </a:r>
            <a:endParaRPr lang="en-GB" i="1"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167F53-BA33-7E40-958D-01A6607E9B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3698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all these things you child will learn when you read aloud stories and poems, - without any teaching! </a:t>
            </a:r>
          </a:p>
          <a:p>
            <a:r>
              <a:rPr lang="en-US" i="1" dirty="0"/>
              <a:t>Click each point and read.</a:t>
            </a:r>
            <a:endParaRPr lang="en-GB" i="1"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167F53-BA33-7E40-958D-01A6607E9B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0551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our ten top tips for Storytime at home.</a:t>
            </a:r>
          </a:p>
          <a:p>
            <a:endParaRPr lang="en-US" dirty="0"/>
          </a:p>
          <a:p>
            <a:pPr marL="514350" indent="-514350">
              <a:buAutoNum type="arabicPeriod"/>
            </a:pPr>
            <a:r>
              <a:rPr lang="en-US" sz="1200" dirty="0"/>
              <a:t>Make it a treat – introduce each new book with excitement.</a:t>
            </a:r>
          </a:p>
          <a:p>
            <a:pPr marL="514350" indent="-514350">
              <a:buAutoNum type="arabicPeriod"/>
            </a:pPr>
            <a:r>
              <a:rPr lang="en-US" sz="1200" dirty="0"/>
              <a:t>Make it a special quiet time – cuddle up!</a:t>
            </a:r>
          </a:p>
          <a:p>
            <a:pPr marL="514350" indent="-514350">
              <a:buAutoNum type="arabicPeriod"/>
            </a:pPr>
            <a:r>
              <a:rPr lang="en-US" sz="1200" dirty="0"/>
              <a:t>Show curiosity in what you’re going to read.</a:t>
            </a:r>
          </a:p>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lang="en-US" sz="1200" dirty="0"/>
              <a:t>Read story once without stopping so they can enjoy the whole story. </a:t>
            </a:r>
            <a:r>
              <a:rPr lang="en-GB" sz="1200" kern="1200" dirty="0">
                <a:solidFill>
                  <a:schemeClr val="tx1"/>
                </a:solidFill>
                <a:effectLst/>
                <a:latin typeface="+mn-lt"/>
                <a:ea typeface="+mn-ea"/>
                <a:cs typeface="+mn-cs"/>
              </a:rPr>
              <a:t>. If you think your child might not understand something say something like ‘Oh I think what’s happening here is that…”</a:t>
            </a:r>
            <a:endParaRPr lang="en-US" sz="1200" dirty="0"/>
          </a:p>
          <a:p>
            <a:pPr marL="514350" indent="-514350">
              <a:buAutoNum type="arabicPeriod"/>
            </a:pPr>
            <a:r>
              <a:rPr lang="en-US" sz="1200" dirty="0"/>
              <a:t>Chat about the story e.g. I wonder why he did that? Oh no, I hope she’s not going to…</a:t>
            </a:r>
          </a:p>
          <a:p>
            <a:pPr marL="514350" indent="-514350">
              <a:buAutoNum type="arabicPeriod"/>
            </a:pPr>
            <a:r>
              <a:rPr lang="en-US" sz="1200" dirty="0"/>
              <a:t>Avoid asking questions to test what they remember.</a:t>
            </a:r>
          </a:p>
          <a:p>
            <a:pPr marL="514350" indent="-514350">
              <a:buAutoNum type="arabicPeriod"/>
            </a:pPr>
            <a:r>
              <a:rPr lang="en-US" sz="1200" dirty="0"/>
              <a:t>Link to other stories and experiences you have shared e.g. this reminds me of…</a:t>
            </a:r>
          </a:p>
          <a:p>
            <a:pPr marL="514350" indent="-514350">
              <a:buAutoNum type="arabicPeriod"/>
            </a:pPr>
            <a:r>
              <a:rPr lang="en-US" sz="1200" dirty="0"/>
              <a:t>Read </a:t>
            </a:r>
            <a:r>
              <a:rPr lang="en-US" sz="1200" dirty="0" err="1"/>
              <a:t>favourites</a:t>
            </a:r>
            <a:r>
              <a:rPr lang="en-US" sz="1200" dirty="0"/>
              <a:t> over and over again – encourage your child to join with the bits they know. Avoid saying ‘not that story again!’</a:t>
            </a:r>
          </a:p>
          <a:p>
            <a:pPr marL="514350" indent="-514350">
              <a:buAutoNum type="arabicPeriod"/>
            </a:pPr>
            <a:r>
              <a:rPr lang="en-US" sz="1200" dirty="0"/>
              <a:t>Use different voices – be enthusiastic!</a:t>
            </a:r>
          </a:p>
          <a:p>
            <a:pPr marL="514350" indent="-514350">
              <a:buAutoNum type="arabicPeriod"/>
            </a:pPr>
            <a:r>
              <a:rPr lang="en-GB" sz="1200" dirty="0"/>
              <a:t>Love </a:t>
            </a:r>
            <a:r>
              <a:rPr lang="en-US" sz="1200" dirty="0"/>
              <a:t>the book – read with enjoyment.</a:t>
            </a:r>
            <a:endParaRPr lang="en-US" dirty="0"/>
          </a:p>
          <a:p>
            <a:endParaRPr lang="en-US" dirty="0"/>
          </a:p>
          <a:p>
            <a:r>
              <a:rPr lang="en-US" dirty="0"/>
              <a:t>I will give you a handout with these tips when you leave today.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167F53-BA33-7E40-958D-01A6607E9B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3194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Stories provide a wealth of language that we don’t use in everyday talk.</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more stories, poems and nursery rhymes children know </a:t>
            </a:r>
            <a:r>
              <a:rPr lang="en-US" sz="1200" b="1" kern="1200" dirty="0">
                <a:solidFill>
                  <a:schemeClr val="tx1"/>
                </a:solidFill>
                <a:effectLst/>
                <a:latin typeface="+mn-lt"/>
                <a:ea typeface="+mn-ea"/>
                <a:cs typeface="+mn-cs"/>
              </a:rPr>
              <a:t>well</a:t>
            </a:r>
            <a:r>
              <a:rPr lang="en-US" sz="1200" kern="1200" dirty="0">
                <a:solidFill>
                  <a:schemeClr val="tx1"/>
                </a:solidFill>
                <a:effectLst/>
                <a:latin typeface="+mn-lt"/>
                <a:ea typeface="+mn-ea"/>
                <a:cs typeface="+mn-cs"/>
              </a:rPr>
              <a:t>, the more easily they will be able to understand what they read, when they can read.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Children thrive on repetition.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Take Sophie who is 2 ½ years old.</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She begs for her </a:t>
            </a:r>
            <a:r>
              <a:rPr lang="en-US" sz="1200" kern="1200" dirty="0" err="1">
                <a:solidFill>
                  <a:schemeClr val="tx1"/>
                </a:solidFill>
                <a:effectLst/>
                <a:latin typeface="+mn-lt"/>
                <a:ea typeface="+mn-ea"/>
                <a:cs typeface="+mn-cs"/>
              </a:rPr>
              <a:t>favourite</a:t>
            </a:r>
            <a:r>
              <a:rPr lang="en-US" sz="1200" kern="1200" dirty="0">
                <a:solidFill>
                  <a:schemeClr val="tx1"/>
                </a:solidFill>
                <a:effectLst/>
                <a:latin typeface="+mn-lt"/>
                <a:ea typeface="+mn-ea"/>
                <a:cs typeface="+mn-cs"/>
              </a:rPr>
              <a:t> stories to be read over and over again.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more her mum repeats the story, the more the story ‘belongs’ to Sophie.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Sophie ‘reads’ it, copying the special emphasis and actions that her mum used every time she read the story to her.</a:t>
            </a:r>
            <a:endParaRPr lang="en-GB" sz="1200" kern="1200" dirty="0">
              <a:solidFill>
                <a:schemeClr val="tx1"/>
              </a:solidFill>
              <a:effectLst/>
              <a:latin typeface="+mn-lt"/>
              <a:ea typeface="+mn-ea"/>
              <a:cs typeface="+mn-cs"/>
            </a:endParaRPr>
          </a:p>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Copyright Ruth Miskin Literacy</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351975-CA05-4734-9F82-596F4DC7254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134175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Here’s two year-old </a:t>
            </a:r>
            <a:r>
              <a:rPr lang="en-US" sz="1200" kern="1200" dirty="0" err="1">
                <a:solidFill>
                  <a:schemeClr val="tx1"/>
                </a:solidFill>
                <a:effectLst/>
                <a:latin typeface="+mn-lt"/>
                <a:ea typeface="+mn-ea"/>
                <a:cs typeface="+mn-cs"/>
              </a:rPr>
              <a:t>Mylo</a:t>
            </a:r>
            <a:r>
              <a:rPr lang="en-US" sz="1200" kern="1200" dirty="0">
                <a:solidFill>
                  <a:schemeClr val="tx1"/>
                </a:solidFill>
                <a:effectLst/>
                <a:latin typeface="+mn-lt"/>
                <a:ea typeface="+mn-ea"/>
                <a:cs typeface="+mn-cs"/>
              </a:rPr>
              <a:t> enjoying</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We’re going on a bear hunt’ with his mum</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Natalie.</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Watch </a:t>
            </a:r>
            <a:r>
              <a:rPr lang="en-GB" sz="1200" i="1" kern="1200" dirty="0" err="1">
                <a:solidFill>
                  <a:schemeClr val="tx1"/>
                </a:solidFill>
                <a:effectLst/>
                <a:latin typeface="+mn-lt"/>
                <a:ea typeface="+mn-ea"/>
                <a:cs typeface="+mn-cs"/>
              </a:rPr>
              <a:t>storytime</a:t>
            </a:r>
            <a:r>
              <a:rPr lang="en-GB" sz="1200" i="1" kern="1200" dirty="0">
                <a:solidFill>
                  <a:schemeClr val="tx1"/>
                </a:solidFill>
                <a:effectLst/>
                <a:latin typeface="+mn-lt"/>
                <a:ea typeface="+mn-ea"/>
                <a:cs typeface="+mn-cs"/>
              </a:rPr>
              <a:t> video.</a:t>
            </a:r>
            <a:r>
              <a:rPr lang="en-GB" sz="1200" kern="1200" dirty="0">
                <a:solidFill>
                  <a:schemeClr val="tx1"/>
                </a:solidFill>
                <a:effectLst/>
                <a:latin typeface="+mn-lt"/>
                <a:ea typeface="+mn-ea"/>
                <a:cs typeface="+mn-cs"/>
              </a:rPr>
              <a:t> </a:t>
            </a:r>
          </a:p>
          <a:p>
            <a:endParaRPr lang="en-US" dirty="0"/>
          </a:p>
          <a:p>
            <a:pPr lvl="0"/>
            <a:r>
              <a:rPr lang="en-US" sz="1200" kern="1200" dirty="0">
                <a:solidFill>
                  <a:schemeClr val="tx1"/>
                </a:solidFill>
                <a:effectLst/>
                <a:latin typeface="+mn-lt"/>
                <a:ea typeface="+mn-ea"/>
                <a:cs typeface="+mn-cs"/>
              </a:rPr>
              <a:t>By reading stories aloud, </a:t>
            </a:r>
            <a:r>
              <a:rPr lang="en-US" sz="1200" kern="1200" dirty="0" err="1">
                <a:solidFill>
                  <a:schemeClr val="tx1"/>
                </a:solidFill>
                <a:effectLst/>
                <a:latin typeface="+mn-lt"/>
                <a:ea typeface="+mn-ea"/>
                <a:cs typeface="+mn-cs"/>
              </a:rPr>
              <a:t>Mylo’s</a:t>
            </a:r>
            <a:r>
              <a:rPr lang="en-US" sz="1200" kern="1200" dirty="0">
                <a:solidFill>
                  <a:schemeClr val="tx1"/>
                </a:solidFill>
                <a:effectLst/>
                <a:latin typeface="+mn-lt"/>
                <a:ea typeface="+mn-ea"/>
                <a:cs typeface="+mn-cs"/>
              </a:rPr>
              <a:t> mum is bonding with him through books - forming a link between reading and love.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 distractions, no technology to get in the way.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Because </a:t>
            </a:r>
            <a:r>
              <a:rPr lang="en-US" sz="1200" i="1" kern="1200" dirty="0">
                <a:solidFill>
                  <a:schemeClr val="tx1"/>
                </a:solidFill>
                <a:effectLst/>
                <a:latin typeface="+mn-lt"/>
                <a:ea typeface="+mn-ea"/>
                <a:cs typeface="+mn-cs"/>
              </a:rPr>
              <a:t>she </a:t>
            </a:r>
            <a:r>
              <a:rPr lang="en-US" sz="1200" kern="1200" dirty="0">
                <a:solidFill>
                  <a:schemeClr val="tx1"/>
                </a:solidFill>
                <a:effectLst/>
                <a:latin typeface="+mn-lt"/>
                <a:ea typeface="+mn-ea"/>
                <a:cs typeface="+mn-cs"/>
              </a:rPr>
              <a:t>loves the book, </a:t>
            </a:r>
            <a:r>
              <a:rPr lang="en-US" sz="1200" kern="1200" dirty="0" err="1">
                <a:solidFill>
                  <a:schemeClr val="tx1"/>
                </a:solidFill>
                <a:effectLst/>
                <a:latin typeface="+mn-lt"/>
                <a:ea typeface="+mn-ea"/>
                <a:cs typeface="+mn-cs"/>
              </a:rPr>
              <a:t>Mylo</a:t>
            </a:r>
            <a:r>
              <a:rPr lang="en-US" sz="1200" kern="1200" dirty="0">
                <a:solidFill>
                  <a:schemeClr val="tx1"/>
                </a:solidFill>
                <a:effectLst/>
                <a:latin typeface="+mn-lt"/>
                <a:ea typeface="+mn-ea"/>
                <a:cs typeface="+mn-cs"/>
              </a:rPr>
              <a:t> mirrors that love.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is learning to sustain attention with his mum</a:t>
            </a:r>
            <a:r>
              <a:rPr lang="en-GB"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A61AF0-59CC-4D82-B182-5DFC7F9ACF1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3076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mn-ea"/>
                <a:cs typeface="+mn-cs"/>
              </a:rPr>
              <a:t>Research shows that the </a:t>
            </a:r>
            <a:r>
              <a:rPr lang="en-GB" sz="1200" b="1" kern="1200" dirty="0">
                <a:solidFill>
                  <a:schemeClr val="tx1"/>
                </a:solidFill>
                <a:effectLst/>
                <a:latin typeface="+mn-lt"/>
                <a:ea typeface="+mn-ea"/>
                <a:cs typeface="+mn-cs"/>
              </a:rPr>
              <a:t>number and range of words parents use</a:t>
            </a:r>
            <a:r>
              <a:rPr lang="en-GB" sz="1200" kern="1200" dirty="0">
                <a:solidFill>
                  <a:schemeClr val="tx1"/>
                </a:solidFill>
                <a:effectLst/>
                <a:latin typeface="+mn-lt"/>
                <a:ea typeface="+mn-ea"/>
                <a:cs typeface="+mn-cs"/>
              </a:rPr>
              <a:t> to speak to their children predicts their </a:t>
            </a:r>
            <a:r>
              <a:rPr lang="en-GB" sz="1200" b="1" kern="1200" dirty="0">
                <a:solidFill>
                  <a:schemeClr val="tx1"/>
                </a:solidFill>
                <a:effectLst/>
                <a:latin typeface="+mn-lt"/>
                <a:ea typeface="+mn-ea"/>
                <a:cs typeface="+mn-cs"/>
              </a:rPr>
              <a:t>success at school</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every opportunity to talk to your child throughout the day – meal times, travelling to school, playing together etc.</a:t>
            </a:r>
          </a:p>
          <a:p>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Our typical spoken language tends to reuse the </a:t>
            </a:r>
            <a:r>
              <a:rPr lang="en-US" sz="1200" b="1" kern="1200" dirty="0">
                <a:solidFill>
                  <a:schemeClr val="tx1"/>
                </a:solidFill>
                <a:effectLst/>
                <a:latin typeface="+mn-lt"/>
                <a:ea typeface="+mn-ea"/>
                <a:cs typeface="+mn-cs"/>
              </a:rPr>
              <a:t>same words</a:t>
            </a:r>
            <a:r>
              <a:rPr lang="en-US" sz="1200" kern="1200" dirty="0">
                <a:solidFill>
                  <a:schemeClr val="tx1"/>
                </a:solidFill>
                <a:effectLst/>
                <a:latin typeface="+mn-lt"/>
                <a:ea typeface="+mn-ea"/>
                <a:cs typeface="+mn-cs"/>
              </a:rPr>
              <a:t>: sad, happy, nice, nasty, cross, little, big, run.</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Young children soak up words </a:t>
            </a:r>
            <a:r>
              <a:rPr lang="en-US" sz="1200" b="1" kern="1200" dirty="0">
                <a:solidFill>
                  <a:schemeClr val="tx1"/>
                </a:solidFill>
                <a:effectLst/>
                <a:latin typeface="+mn-lt"/>
                <a:ea typeface="+mn-ea"/>
                <a:cs typeface="+mn-cs"/>
              </a:rPr>
              <a:t>incredibly quickly</a:t>
            </a:r>
            <a:r>
              <a:rPr lang="en-US" sz="1200" kern="1200" dirty="0">
                <a:solidFill>
                  <a:schemeClr val="tx1"/>
                </a:solidFill>
                <a:effectLst/>
                <a:latin typeface="+mn-lt"/>
                <a:ea typeface="+mn-ea"/>
                <a:cs typeface="+mn-cs"/>
              </a:rPr>
              <a:t>, much more quickly than we are able to, so </a:t>
            </a:r>
            <a:r>
              <a:rPr lang="en-US" sz="1200" b="1" kern="1200" dirty="0">
                <a:solidFill>
                  <a:schemeClr val="tx1"/>
                </a:solidFill>
                <a:effectLst/>
                <a:latin typeface="+mn-lt"/>
                <a:ea typeface="+mn-ea"/>
                <a:cs typeface="+mn-cs"/>
              </a:rPr>
              <a:t>don’t hold back.</a:t>
            </a:r>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As adults, we know thousands of words we can share with children – each one of us is a </a:t>
            </a:r>
            <a:r>
              <a:rPr lang="en-GB" sz="1200" b="1" kern="1200" dirty="0">
                <a:solidFill>
                  <a:schemeClr val="tx1"/>
                </a:solidFill>
                <a:effectLst/>
                <a:latin typeface="+mn-lt"/>
                <a:ea typeface="+mn-ea"/>
                <a:cs typeface="+mn-cs"/>
              </a:rPr>
              <a:t>walking thesaurus</a:t>
            </a:r>
            <a:r>
              <a:rPr lang="en-GB"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Try to use a range of words and phrases with similar, but slightly different, shades of meaning (synonyms).</a:t>
            </a:r>
          </a:p>
          <a:p>
            <a:pPr eaLnBrk="1" hangingPunct="1">
              <a:spcBef>
                <a:spcPct val="0"/>
              </a:spcBef>
            </a:pPr>
            <a:r>
              <a:rPr lang="en-GB" dirty="0">
                <a:latin typeface="Calibri" charset="0"/>
              </a:rPr>
              <a:t>Encourage your children to use these words for themselves.</a:t>
            </a:r>
          </a:p>
          <a:p>
            <a:pPr eaLnBrk="1" hangingPunct="1">
              <a:spcBef>
                <a:spcPct val="0"/>
              </a:spcBef>
            </a:pPr>
            <a:endParaRPr lang="en-GB" dirty="0">
              <a:latin typeface="Calibri" charset="0"/>
            </a:endParaRPr>
          </a:p>
          <a:p>
            <a:pPr eaLnBrk="1" hangingPunct="1">
              <a:spcBef>
                <a:spcPct val="0"/>
              </a:spcBef>
              <a:buFont typeface="Wingdings" charset="0"/>
              <a:buNone/>
            </a:pPr>
            <a:r>
              <a:rPr lang="en-GB" dirty="0">
                <a:latin typeface="Calibri" charset="0"/>
              </a:rPr>
              <a:t>Build interesting sentences with your child e.g. what a miserable and gloomy day! Would you like a crunchy apple for snack?</a:t>
            </a:r>
            <a:endParaRPr lang="en-GB" sz="1200" kern="1200" dirty="0">
              <a:solidFill>
                <a:schemeClr val="tx1"/>
              </a:solidFill>
              <a:effectLst/>
              <a:latin typeface="+mn-lt"/>
              <a:ea typeface="+mn-ea"/>
              <a:cs typeface="+mn-cs"/>
            </a:endParaRPr>
          </a:p>
        </p:txBody>
      </p:sp>
      <p:sp>
        <p:nvSpPr>
          <p:cNvPr id="84996"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351AAA-0D62-384A-87E0-2618FEF377EF}"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560285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167F53-BA33-7E40-958D-01A6607E9B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3162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Remember that all parents have the power to change outcomes for their children.</a:t>
            </a:r>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2E07CC-6AAD-1047-BB31-41E7C9B8EA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6275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All words are made up of individual </a:t>
            </a:r>
            <a:r>
              <a:rPr lang="en-GB" sz="1200" b="1">
                <a:solidFill>
                  <a:schemeClr val="dk1"/>
                </a:solidFill>
                <a:latin typeface="Calibri"/>
                <a:ea typeface="Calibri"/>
                <a:cs typeface="Calibri"/>
                <a:sym typeface="Calibri"/>
              </a:rPr>
              <a:t>sounds. </a:t>
            </a:r>
            <a:r>
              <a:rPr lang="en-GB" sz="1200">
                <a:solidFill>
                  <a:schemeClr val="dk1"/>
                </a:solidFill>
                <a:latin typeface="Calibri"/>
                <a:ea typeface="Calibri"/>
                <a:cs typeface="Calibri"/>
                <a:sym typeface="Calibri"/>
              </a:rPr>
              <a:t>These sounds are merged together to form words.</a:t>
            </a:r>
            <a:endParaRPr/>
          </a:p>
          <a:p>
            <a:pPr marL="0" marR="0" lvl="0" indent="0" algn="l" rtl="0">
              <a:spcBef>
                <a:spcPts val="0"/>
              </a:spcBef>
              <a:spcAft>
                <a:spcPts val="0"/>
              </a:spcAft>
              <a:buClr>
                <a:schemeClr val="dk1"/>
              </a:buClr>
              <a:buSzPts val="300"/>
              <a:buFont typeface="Calibri"/>
              <a:buNone/>
            </a:pPr>
            <a:r>
              <a:rPr lang="en-GB" sz="1200" b="0" i="0" u="none" strike="noStrike" cap="none">
                <a:solidFill>
                  <a:schemeClr val="dk1"/>
                </a:solidFill>
                <a:latin typeface="Calibri"/>
                <a:ea typeface="Calibri"/>
                <a:cs typeface="Calibri"/>
                <a:sym typeface="Calibri"/>
              </a:rPr>
              <a:t>e.g. in </a:t>
            </a:r>
            <a:r>
              <a:rPr lang="en-GB"/>
              <a:t>‘mat’ we have the sounds ‘m’, ‘a’, ‘t’, ship – ‘sh’, ‘i’, ‘p’.</a:t>
            </a:r>
            <a:endParaRPr/>
          </a:p>
          <a:p>
            <a:pPr marL="0" marR="0" lvl="0" indent="0" algn="l" rtl="0">
              <a:spcBef>
                <a:spcPts val="0"/>
              </a:spcBef>
              <a:spcAft>
                <a:spcPts val="0"/>
              </a:spcAft>
              <a:buClr>
                <a:schemeClr val="dk1"/>
              </a:buClr>
              <a:buSzPts val="300"/>
              <a:buFont typeface="Calibri"/>
              <a:buNone/>
            </a:pPr>
            <a:endParaRPr sz="1200" b="0" i="1"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GB" sz="1200" b="0" i="1" u="none" strike="noStrike" cap="none">
                <a:solidFill>
                  <a:schemeClr val="dk1"/>
                </a:solidFill>
                <a:latin typeface="Calibri"/>
                <a:ea typeface="Calibri"/>
                <a:cs typeface="Calibri"/>
                <a:sym typeface="Calibri"/>
              </a:rPr>
              <a:t>Click </a:t>
            </a:r>
            <a:r>
              <a:rPr lang="en-GB" sz="1200" b="0" i="0" u="none" strike="noStrike" cap="none">
                <a:solidFill>
                  <a:schemeClr val="dk1"/>
                </a:solidFill>
                <a:latin typeface="Calibri"/>
                <a:ea typeface="Calibri"/>
                <a:cs typeface="Calibri"/>
                <a:sym typeface="Calibri"/>
              </a:rPr>
              <a:t>A grapheme is another name for the letters we use to write the sound. The spelling of that sound on the page. </a:t>
            </a:r>
            <a:endParaRPr i="1"/>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GB" sz="1200" b="0" i="0" u="none" strike="noStrike" cap="none">
                <a:solidFill>
                  <a:schemeClr val="dk1"/>
                </a:solidFill>
                <a:latin typeface="Calibri"/>
                <a:ea typeface="Calibri"/>
                <a:cs typeface="Calibri"/>
                <a:sym typeface="Calibri"/>
              </a:rPr>
              <a:t>Phonics is the method of teaching reading through the identification of sounds and graphemes. </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The new National Curriculum ensures that all children are taught Phonics systematically. </a:t>
            </a:r>
            <a:endParaRPr/>
          </a:p>
          <a:p>
            <a:pPr marL="0" marR="0" lvl="0" indent="0" algn="l" rtl="0">
              <a:lnSpc>
                <a:spcPct val="100000"/>
              </a:lnSpc>
              <a:spcBef>
                <a:spcPts val="0"/>
              </a:spcBef>
              <a:spcAft>
                <a:spcPts val="0"/>
              </a:spcAft>
              <a:buClr>
                <a:schemeClr val="dk1"/>
              </a:buClr>
              <a:buSzPts val="1200"/>
              <a:buFont typeface="Calibri"/>
              <a:buNone/>
            </a:pPr>
            <a:r>
              <a:rPr lang="en-GB"/>
              <a:t>This gives your children the tools to read any word. </a:t>
            </a:r>
            <a:endParaRPr/>
          </a:p>
          <a:p>
            <a:pPr marL="0" lvl="0" indent="0" algn="l" rtl="0">
              <a:spcBef>
                <a:spcPts val="0"/>
              </a:spcBef>
              <a:spcAft>
                <a:spcPts val="0"/>
              </a:spcAft>
              <a:buNone/>
            </a:pPr>
            <a:endParaRPr/>
          </a:p>
        </p:txBody>
      </p:sp>
      <p:sp>
        <p:nvSpPr>
          <p:cNvPr id="128" name="Google Shape;12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Times New Roman"/>
              <a:buNone/>
            </a:pPr>
            <a:r>
              <a:rPr lang="en-GB" sz="1200">
                <a:latin typeface="Times New Roman"/>
                <a:ea typeface="Times New Roman"/>
                <a:cs typeface="Times New Roman"/>
                <a:sym typeface="Times New Roman"/>
              </a:rPr>
              <a:t>Remember that:</a:t>
            </a:r>
            <a:endParaRPr/>
          </a:p>
          <a:p>
            <a:pPr marL="0" marR="0" lvl="0" indent="0" algn="l" rtl="0">
              <a:spcBef>
                <a:spcPts val="0"/>
              </a:spcBef>
              <a:spcAft>
                <a:spcPts val="0"/>
              </a:spcAft>
              <a:buClr>
                <a:schemeClr val="dk1"/>
              </a:buClr>
              <a:buSzPts val="300"/>
              <a:buFont typeface="Calibri"/>
              <a:buNone/>
            </a:pPr>
            <a:endParaRPr sz="1200">
              <a:latin typeface="Times New Roman"/>
              <a:ea typeface="Times New Roman"/>
              <a:cs typeface="Times New Roman"/>
              <a:sym typeface="Times New Roman"/>
            </a:endParaRPr>
          </a:p>
          <a:p>
            <a:pPr marL="0" marR="0" lvl="0" indent="0" algn="l" rtl="0">
              <a:spcBef>
                <a:spcPts val="0"/>
              </a:spcBef>
              <a:spcAft>
                <a:spcPts val="0"/>
              </a:spcAft>
              <a:buClr>
                <a:schemeClr val="dk1"/>
              </a:buClr>
              <a:buSzPts val="300"/>
              <a:buFont typeface="Times New Roman"/>
              <a:buNone/>
            </a:pPr>
            <a:r>
              <a:rPr lang="en-GB" sz="1200">
                <a:latin typeface="Times New Roman"/>
                <a:ea typeface="Times New Roman"/>
                <a:cs typeface="Times New Roman"/>
                <a:sym typeface="Times New Roman"/>
              </a:rPr>
              <a:t>- Children need to know sounds – not letter names – to read words.</a:t>
            </a:r>
            <a:endParaRPr/>
          </a:p>
          <a:p>
            <a:pPr marL="0" lvl="0" indent="0" algn="l" rtl="0">
              <a:spcBef>
                <a:spcPts val="0"/>
              </a:spcBef>
              <a:spcAft>
                <a:spcPts val="0"/>
              </a:spcAft>
              <a:buNone/>
            </a:pPr>
            <a:r>
              <a:rPr lang="en-GB" sz="1200">
                <a:latin typeface="Times New Roman"/>
                <a:ea typeface="Times New Roman"/>
                <a:cs typeface="Times New Roman"/>
                <a:sym typeface="Times New Roman"/>
              </a:rPr>
              <a:t>- We pronounce the sounds clearly, using pure sounds (‘m’ not’ muh’, ’s’ not ‘suh’, etc.) so that your child will be able to blend the sounds together to make words more easily. </a:t>
            </a:r>
            <a:endParaRPr/>
          </a:p>
          <a:p>
            <a:pPr marL="0" lvl="0" indent="0" algn="l" rtl="0">
              <a:spcBef>
                <a:spcPts val="0"/>
              </a:spcBef>
              <a:spcAft>
                <a:spcPts val="0"/>
              </a:spcAft>
              <a:buNone/>
            </a:pPr>
            <a:endParaRPr sz="1200">
              <a:latin typeface="Arial"/>
              <a:ea typeface="Arial"/>
              <a:cs typeface="Arial"/>
              <a:sym typeface="Arial"/>
            </a:endParaRPr>
          </a:p>
          <a:p>
            <a:pPr marL="0" lvl="0" indent="0" algn="l" rtl="0">
              <a:spcBef>
                <a:spcPts val="1600"/>
              </a:spcBef>
              <a:spcAft>
                <a:spcPts val="0"/>
              </a:spcAft>
              <a:buNone/>
            </a:pPr>
            <a:endParaRPr/>
          </a:p>
        </p:txBody>
      </p:sp>
      <p:sp>
        <p:nvSpPr>
          <p:cNvPr id="151" name="Google Shape;15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Children use the picture mnemonic to learn to form letters correctly at the same time they learn to read each sound. </a:t>
            </a:r>
            <a:endParaRPr/>
          </a:p>
          <a:p>
            <a:pPr marL="0" lvl="0" indent="0" algn="l" rtl="0">
              <a:spcBef>
                <a:spcPts val="0"/>
              </a:spcBef>
              <a:spcAft>
                <a:spcPts val="0"/>
              </a:spcAft>
              <a:buNone/>
            </a:pPr>
            <a:r>
              <a:rPr lang="en-GB"/>
              <a:t>Each sound has a handwriting phrase e.g. down Maisie, and over the mountains.</a:t>
            </a:r>
            <a:endParaRPr/>
          </a:p>
          <a:p>
            <a:pPr marL="0" lvl="0" indent="0" algn="l" rtl="0">
              <a:spcBef>
                <a:spcPts val="0"/>
              </a:spcBef>
              <a:spcAft>
                <a:spcPts val="0"/>
              </a:spcAft>
              <a:buNone/>
            </a:pPr>
            <a:endParaRPr/>
          </a:p>
          <a:p>
            <a:pPr marL="0" lvl="0" indent="0" algn="l" rtl="0">
              <a:spcBef>
                <a:spcPts val="0"/>
              </a:spcBef>
              <a:spcAft>
                <a:spcPts val="0"/>
              </a:spcAft>
              <a:buNone/>
            </a:pPr>
            <a:r>
              <a:rPr lang="en-GB"/>
              <a:t>Use these handwriting phrases when practising writing at home with your child.</a:t>
            </a:r>
            <a:endParaRPr/>
          </a:p>
          <a:p>
            <a:pPr marL="0" lvl="0" indent="0" algn="l" rtl="0">
              <a:spcBef>
                <a:spcPts val="0"/>
              </a:spcBef>
              <a:spcAft>
                <a:spcPts val="0"/>
              </a:spcAft>
              <a:buNone/>
            </a:pPr>
            <a:r>
              <a:rPr lang="en-GB"/>
              <a:t>Avoid using these to read the sound.</a:t>
            </a:r>
            <a:endParaRPr/>
          </a:p>
          <a:p>
            <a:pPr marL="0" lvl="0" indent="0" algn="l" rtl="0">
              <a:spcBef>
                <a:spcPts val="0"/>
              </a:spcBef>
              <a:spcAft>
                <a:spcPts val="0"/>
              </a:spcAft>
              <a:buNone/>
            </a:pPr>
            <a:endParaRPr/>
          </a:p>
          <a:p>
            <a:pPr marL="0" lvl="0" indent="0" algn="l" rtl="0">
              <a:spcBef>
                <a:spcPts val="0"/>
              </a:spcBef>
              <a:spcAft>
                <a:spcPts val="0"/>
              </a:spcAft>
              <a:buNone/>
            </a:pPr>
            <a:r>
              <a:rPr lang="en-GB"/>
              <a:t>I will give you a handout of these handwriting phrases when you leave today.</a:t>
            </a:r>
            <a:endParaRPr/>
          </a:p>
          <a:p>
            <a:pPr marL="0" lvl="0" indent="0" algn="l" rtl="0">
              <a:spcBef>
                <a:spcPts val="0"/>
              </a:spcBef>
              <a:spcAft>
                <a:spcPts val="0"/>
              </a:spcAft>
              <a:buNone/>
            </a:pPr>
            <a:endParaRPr/>
          </a:p>
        </p:txBody>
      </p:sp>
      <p:sp>
        <p:nvSpPr>
          <p:cNvPr id="256" name="Google Shape;25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3f220e07d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3f220e07d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In Reception, the children start their phonics lessons by learning a sound a day and practising their letter formation. They also have chance to revisit their previous learnt sounds to embed letterformation and rhymes. </a:t>
            </a:r>
            <a:endParaRPr/>
          </a:p>
          <a:p>
            <a:pPr marL="0" lvl="0" indent="0" algn="l" rtl="0">
              <a:spcBef>
                <a:spcPts val="0"/>
              </a:spcBef>
              <a:spcAft>
                <a:spcPts val="0"/>
              </a:spcAft>
              <a:buNone/>
            </a:pPr>
            <a:endParaRPr/>
          </a:p>
          <a:p>
            <a:pPr marL="0" lvl="0" indent="0" algn="l" rtl="0">
              <a:spcBef>
                <a:spcPts val="0"/>
              </a:spcBef>
              <a:spcAft>
                <a:spcPts val="0"/>
              </a:spcAft>
              <a:buNone/>
            </a:pPr>
            <a:r>
              <a:rPr lang="en-GB"/>
              <a:t>At the end of each week, children will be sent home letter formation sheets so that you can pracitse these at home too. These letter formation sheets will also be found on the website under the phonics tab. </a:t>
            </a:r>
            <a:endParaRPr/>
          </a:p>
        </p:txBody>
      </p:sp>
      <p:sp>
        <p:nvSpPr>
          <p:cNvPr id="265" name="Google Shape;265;g13f220e07d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
        <p:cNvGrpSpPr/>
        <p:nvPr/>
      </p:nvGrpSpPr>
      <p:grpSpPr>
        <a:xfrm>
          <a:off x="0" y="0"/>
          <a:ext cx="0" cy="0"/>
          <a:chOff x="0" y="0"/>
          <a:chExt cx="0" cy="0"/>
        </a:xfrm>
      </p:grpSpPr>
      <p:sp>
        <p:nvSpPr>
          <p:cNvPr id="19" name="Google Shape;19;p19"/>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9"/>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9"/>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9"/>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3" name="Google Shape;23;p1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26" name="Google Shape;26;p19"/>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Google Shape;88;p2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28"/>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0" name="Google Shape;90;p2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29"/>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9"/>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9"/>
          <p:cNvSpPr txBox="1">
            <a:spLocks noGrp="1"/>
          </p:cNvSpPr>
          <p:nvPr>
            <p:ph type="title"/>
          </p:nvPr>
        </p:nvSpPr>
        <p:spPr>
          <a:xfrm rot="5400000">
            <a:off x="7160640" y="1979039"/>
            <a:ext cx="5757421"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9"/>
          <p:cNvSpPr txBox="1">
            <a:spLocks noGrp="1"/>
          </p:cNvSpPr>
          <p:nvPr>
            <p:ph type="body" idx="1"/>
          </p:nvPr>
        </p:nvSpPr>
        <p:spPr>
          <a:xfrm rot="5400000">
            <a:off x="1826639" y="-573661"/>
            <a:ext cx="5757422"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8" name="Google Shape;98;p2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userDrawn="1">
  <p:cSld name="2_Title Slide">
    <p:spTree>
      <p:nvGrpSpPr>
        <p:cNvPr id="1" name=""/>
        <p:cNvGrpSpPr/>
        <p:nvPr/>
      </p:nvGrpSpPr>
      <p:grpSpPr>
        <a:xfrm>
          <a:off x="0" y="0"/>
          <a:ext cx="0" cy="0"/>
          <a:chOff x="0" y="0"/>
          <a:chExt cx="0" cy="0"/>
        </a:xfrm>
      </p:grpSpPr>
      <p:pic>
        <p:nvPicPr>
          <p:cNvPr id="7" name="Picture 6" descr="PPT_RM_page.jpg">
            <a:extLst>
              <a:ext uri="{FF2B5EF4-FFF2-40B4-BE49-F238E27FC236}">
                <a16:creationId xmlns:a16="http://schemas.microsoft.com/office/drawing/2014/main" id="{E75AA4C5-81DA-7D4E-B1E7-F60952CFD1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6289"/>
            <a:ext cx="12192000" cy="6858000"/>
          </a:xfrm>
          <a:prstGeom prst="rect">
            <a:avLst/>
          </a:prstGeom>
        </p:spPr>
      </p:pic>
      <p:sp>
        <p:nvSpPr>
          <p:cNvPr id="9" name="Rectangle 8">
            <a:extLst>
              <a:ext uri="{FF2B5EF4-FFF2-40B4-BE49-F238E27FC236}">
                <a16:creationId xmlns:a16="http://schemas.microsoft.com/office/drawing/2014/main" id="{29F7B808-32EE-9E47-B1B8-E471A5F077CF}"/>
              </a:ext>
            </a:extLst>
          </p:cNvPr>
          <p:cNvSpPr/>
          <p:nvPr userDrawn="1"/>
        </p:nvSpPr>
        <p:spPr>
          <a:xfrm>
            <a:off x="4737903" y="4391190"/>
            <a:ext cx="2932253" cy="1030147"/>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5" name="Picture 4" descr="A close up of a logo&#10;&#10;Description automatically generated">
            <a:extLst>
              <a:ext uri="{FF2B5EF4-FFF2-40B4-BE49-F238E27FC236}">
                <a16:creationId xmlns:a16="http://schemas.microsoft.com/office/drawing/2014/main" id="{D31B2B1E-D4B5-074E-92E7-6A3A8EED5ACA}"/>
              </a:ext>
            </a:extLst>
          </p:cNvPr>
          <p:cNvPicPr>
            <a:picLocks noChangeAspect="1"/>
          </p:cNvPicPr>
          <p:nvPr userDrawn="1"/>
        </p:nvPicPr>
        <p:blipFill>
          <a:blip r:embed="rId3"/>
          <a:stretch>
            <a:fillRect/>
          </a:stretch>
        </p:blipFill>
        <p:spPr>
          <a:xfrm>
            <a:off x="8349205" y="308419"/>
            <a:ext cx="3842795" cy="1146500"/>
          </a:xfrm>
          <a:prstGeom prst="rect">
            <a:avLst/>
          </a:prstGeom>
        </p:spPr>
      </p:pic>
      <p:sp>
        <p:nvSpPr>
          <p:cNvPr id="8" name="Rectangle 7">
            <a:extLst>
              <a:ext uri="{FF2B5EF4-FFF2-40B4-BE49-F238E27FC236}">
                <a16:creationId xmlns:a16="http://schemas.microsoft.com/office/drawing/2014/main" id="{D2AD883D-91B5-9949-ABDA-9F606A5DCA4C}"/>
              </a:ext>
            </a:extLst>
          </p:cNvPr>
          <p:cNvSpPr/>
          <p:nvPr userDrawn="1"/>
        </p:nvSpPr>
        <p:spPr>
          <a:xfrm>
            <a:off x="5602147" y="3892076"/>
            <a:ext cx="6589853" cy="1122744"/>
          </a:xfrm>
          <a:prstGeom prst="rect">
            <a:avLst/>
          </a:prstGeom>
          <a:solidFill>
            <a:srgbClr val="17937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Rectangle 9">
            <a:extLst>
              <a:ext uri="{FF2B5EF4-FFF2-40B4-BE49-F238E27FC236}">
                <a16:creationId xmlns:a16="http://schemas.microsoft.com/office/drawing/2014/main" id="{DCBF0DE9-BCB6-5A4C-9DAB-1DABF4EBEE9C}"/>
              </a:ext>
            </a:extLst>
          </p:cNvPr>
          <p:cNvSpPr/>
          <p:nvPr userDrawn="1"/>
        </p:nvSpPr>
        <p:spPr>
          <a:xfrm>
            <a:off x="9213448" y="3553428"/>
            <a:ext cx="2978552" cy="1352834"/>
          </a:xfrm>
          <a:prstGeom prst="rect">
            <a:avLst/>
          </a:prstGeom>
          <a:solidFill>
            <a:srgbClr val="17937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itle 1"/>
          <p:cNvSpPr>
            <a:spLocks noGrp="1"/>
          </p:cNvSpPr>
          <p:nvPr>
            <p:ph type="ctrTitle"/>
          </p:nvPr>
        </p:nvSpPr>
        <p:spPr>
          <a:xfrm>
            <a:off x="5602147" y="3862452"/>
            <a:ext cx="6768075" cy="1181993"/>
          </a:xfrm>
        </p:spPr>
        <p:txBody>
          <a:bodyPr anchor="ctr">
            <a:normAutofit/>
          </a:bodyPr>
          <a:lstStyle>
            <a:lvl1pPr>
              <a:lnSpc>
                <a:spcPct val="90000"/>
              </a:lnSpc>
              <a:defRPr sz="3200">
                <a:solidFill>
                  <a:schemeClr val="bg1"/>
                </a:solidFill>
              </a:defRPr>
            </a:lvl1pPr>
          </a:lstStyle>
          <a:p>
            <a:r>
              <a:rPr lang="en-GB" dirty="0"/>
              <a:t>Click to edit Master title style</a:t>
            </a:r>
          </a:p>
        </p:txBody>
      </p:sp>
      <p:sp>
        <p:nvSpPr>
          <p:cNvPr id="13" name="Rectangle 12">
            <a:extLst>
              <a:ext uri="{FF2B5EF4-FFF2-40B4-BE49-F238E27FC236}">
                <a16:creationId xmlns:a16="http://schemas.microsoft.com/office/drawing/2014/main" id="{BF55B854-EF40-3440-BB55-022F1A744249}"/>
              </a:ext>
            </a:extLst>
          </p:cNvPr>
          <p:cNvSpPr/>
          <p:nvPr userDrawn="1"/>
        </p:nvSpPr>
        <p:spPr>
          <a:xfrm>
            <a:off x="9784466" y="5950074"/>
            <a:ext cx="2407535" cy="907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2" name="Picture 11" descr="A close up of a logo&#10;&#10;Description automatically generated">
            <a:extLst>
              <a:ext uri="{FF2B5EF4-FFF2-40B4-BE49-F238E27FC236}">
                <a16:creationId xmlns:a16="http://schemas.microsoft.com/office/drawing/2014/main" id="{CC0629CE-3EA2-2C40-90CF-6AF7180E6761}"/>
              </a:ext>
            </a:extLst>
          </p:cNvPr>
          <p:cNvPicPr>
            <a:picLocks noChangeAspect="1"/>
          </p:cNvPicPr>
          <p:nvPr userDrawn="1"/>
        </p:nvPicPr>
        <p:blipFill>
          <a:blip r:embed="rId4"/>
          <a:stretch>
            <a:fillRect/>
          </a:stretch>
        </p:blipFill>
        <p:spPr>
          <a:xfrm>
            <a:off x="6188598" y="6276753"/>
            <a:ext cx="5972537" cy="388610"/>
          </a:xfrm>
          <a:prstGeom prst="rect">
            <a:avLst/>
          </a:prstGeom>
        </p:spPr>
      </p:pic>
      <p:pic>
        <p:nvPicPr>
          <p:cNvPr id="11" name="Picture 10">
            <a:extLst>
              <a:ext uri="{FF2B5EF4-FFF2-40B4-BE49-F238E27FC236}">
                <a16:creationId xmlns:a16="http://schemas.microsoft.com/office/drawing/2014/main" id="{FC9C866B-C4C8-0444-9687-B980E76BC54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13144"/>
            <a:ext cx="12192000" cy="6858000"/>
          </a:xfrm>
          <a:prstGeom prst="rect">
            <a:avLst/>
          </a:prstGeom>
        </p:spPr>
      </p:pic>
    </p:spTree>
    <p:extLst>
      <p:ext uri="{BB962C8B-B14F-4D97-AF65-F5344CB8AC3E}">
        <p14:creationId xmlns:p14="http://schemas.microsoft.com/office/powerpoint/2010/main" val="2318968489"/>
      </p:ext>
    </p:extLst>
  </p:cSld>
  <p:clrMapOvr>
    <a:masterClrMapping/>
  </p:clrMapOvr>
  <p:hf sldNum="0" hd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p:spTree>
      <p:nvGrpSpPr>
        <p:cNvPr id="1" name=""/>
        <p:cNvGrpSpPr/>
        <p:nvPr/>
      </p:nvGrpSpPr>
      <p:grpSpPr>
        <a:xfrm>
          <a:off x="0" y="0"/>
          <a:ext cx="0" cy="0"/>
          <a:chOff x="0" y="0"/>
          <a:chExt cx="0" cy="0"/>
        </a:xfrm>
      </p:grpSpPr>
      <p:pic>
        <p:nvPicPr>
          <p:cNvPr id="7" name="Picture 6" descr="PPT_RM_page.jpg">
            <a:extLst>
              <a:ext uri="{FF2B5EF4-FFF2-40B4-BE49-F238E27FC236}">
                <a16:creationId xmlns:a16="http://schemas.microsoft.com/office/drawing/2014/main" id="{E75AA4C5-81DA-7D4E-B1E7-F60952CFD1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6289"/>
            <a:ext cx="12192000" cy="6858000"/>
          </a:xfrm>
          <a:prstGeom prst="rect">
            <a:avLst/>
          </a:prstGeom>
        </p:spPr>
      </p:pic>
      <p:sp>
        <p:nvSpPr>
          <p:cNvPr id="9" name="Rectangle 8">
            <a:extLst>
              <a:ext uri="{FF2B5EF4-FFF2-40B4-BE49-F238E27FC236}">
                <a16:creationId xmlns:a16="http://schemas.microsoft.com/office/drawing/2014/main" id="{29F7B808-32EE-9E47-B1B8-E471A5F077CF}"/>
              </a:ext>
            </a:extLst>
          </p:cNvPr>
          <p:cNvSpPr/>
          <p:nvPr userDrawn="1"/>
        </p:nvSpPr>
        <p:spPr>
          <a:xfrm>
            <a:off x="4737903" y="4391190"/>
            <a:ext cx="2932253" cy="1030147"/>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5" name="Picture 4" descr="A close up of a logo&#10;&#10;Description automatically generated">
            <a:extLst>
              <a:ext uri="{FF2B5EF4-FFF2-40B4-BE49-F238E27FC236}">
                <a16:creationId xmlns:a16="http://schemas.microsoft.com/office/drawing/2014/main" id="{D31B2B1E-D4B5-074E-92E7-6A3A8EED5ACA}"/>
              </a:ext>
            </a:extLst>
          </p:cNvPr>
          <p:cNvPicPr>
            <a:picLocks noChangeAspect="1"/>
          </p:cNvPicPr>
          <p:nvPr userDrawn="1"/>
        </p:nvPicPr>
        <p:blipFill>
          <a:blip r:embed="rId3"/>
          <a:stretch>
            <a:fillRect/>
          </a:stretch>
        </p:blipFill>
        <p:spPr>
          <a:xfrm>
            <a:off x="8349205" y="308419"/>
            <a:ext cx="3842795" cy="1146500"/>
          </a:xfrm>
          <a:prstGeom prst="rect">
            <a:avLst/>
          </a:prstGeom>
        </p:spPr>
      </p:pic>
      <p:sp>
        <p:nvSpPr>
          <p:cNvPr id="8" name="Rectangle 7">
            <a:extLst>
              <a:ext uri="{FF2B5EF4-FFF2-40B4-BE49-F238E27FC236}">
                <a16:creationId xmlns:a16="http://schemas.microsoft.com/office/drawing/2014/main" id="{D2AD883D-91B5-9949-ABDA-9F606A5DCA4C}"/>
              </a:ext>
            </a:extLst>
          </p:cNvPr>
          <p:cNvSpPr/>
          <p:nvPr userDrawn="1"/>
        </p:nvSpPr>
        <p:spPr>
          <a:xfrm>
            <a:off x="5602147" y="3892076"/>
            <a:ext cx="6589853" cy="1122744"/>
          </a:xfrm>
          <a:prstGeom prst="rect">
            <a:avLst/>
          </a:prstGeom>
          <a:solidFill>
            <a:srgbClr val="17937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Rectangle 9">
            <a:extLst>
              <a:ext uri="{FF2B5EF4-FFF2-40B4-BE49-F238E27FC236}">
                <a16:creationId xmlns:a16="http://schemas.microsoft.com/office/drawing/2014/main" id="{DCBF0DE9-BCB6-5A4C-9DAB-1DABF4EBEE9C}"/>
              </a:ext>
            </a:extLst>
          </p:cNvPr>
          <p:cNvSpPr/>
          <p:nvPr userDrawn="1"/>
        </p:nvSpPr>
        <p:spPr>
          <a:xfrm>
            <a:off x="9213448" y="3553428"/>
            <a:ext cx="2978552" cy="1352834"/>
          </a:xfrm>
          <a:prstGeom prst="rect">
            <a:avLst/>
          </a:prstGeom>
          <a:solidFill>
            <a:srgbClr val="17937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itle 1"/>
          <p:cNvSpPr>
            <a:spLocks noGrp="1"/>
          </p:cNvSpPr>
          <p:nvPr>
            <p:ph type="ctrTitle"/>
          </p:nvPr>
        </p:nvSpPr>
        <p:spPr>
          <a:xfrm>
            <a:off x="5602147" y="3862452"/>
            <a:ext cx="6768075" cy="1181993"/>
          </a:xfrm>
        </p:spPr>
        <p:txBody>
          <a:bodyPr anchor="ctr">
            <a:normAutofit/>
          </a:bodyPr>
          <a:lstStyle>
            <a:lvl1pPr>
              <a:lnSpc>
                <a:spcPct val="90000"/>
              </a:lnSpc>
              <a:defRPr sz="3200">
                <a:solidFill>
                  <a:schemeClr val="bg1"/>
                </a:solidFill>
              </a:defRPr>
            </a:lvl1pPr>
          </a:lstStyle>
          <a:p>
            <a:r>
              <a:rPr lang="en-GB" dirty="0"/>
              <a:t>Click to edit Master title style</a:t>
            </a:r>
          </a:p>
        </p:txBody>
      </p:sp>
      <p:sp>
        <p:nvSpPr>
          <p:cNvPr id="13" name="Rectangle 12">
            <a:extLst>
              <a:ext uri="{FF2B5EF4-FFF2-40B4-BE49-F238E27FC236}">
                <a16:creationId xmlns:a16="http://schemas.microsoft.com/office/drawing/2014/main" id="{BF55B854-EF40-3440-BB55-022F1A744249}"/>
              </a:ext>
            </a:extLst>
          </p:cNvPr>
          <p:cNvSpPr/>
          <p:nvPr userDrawn="1"/>
        </p:nvSpPr>
        <p:spPr>
          <a:xfrm>
            <a:off x="9784466" y="5950074"/>
            <a:ext cx="2407535" cy="907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2" name="Picture 11" descr="A close up of a logo&#10;&#10;Description automatically generated">
            <a:extLst>
              <a:ext uri="{FF2B5EF4-FFF2-40B4-BE49-F238E27FC236}">
                <a16:creationId xmlns:a16="http://schemas.microsoft.com/office/drawing/2014/main" id="{CC0629CE-3EA2-2C40-90CF-6AF7180E6761}"/>
              </a:ext>
            </a:extLst>
          </p:cNvPr>
          <p:cNvPicPr>
            <a:picLocks noChangeAspect="1"/>
          </p:cNvPicPr>
          <p:nvPr userDrawn="1"/>
        </p:nvPicPr>
        <p:blipFill>
          <a:blip r:embed="rId4"/>
          <a:stretch>
            <a:fillRect/>
          </a:stretch>
        </p:blipFill>
        <p:spPr>
          <a:xfrm>
            <a:off x="6188598" y="6276753"/>
            <a:ext cx="5972537" cy="388610"/>
          </a:xfrm>
          <a:prstGeom prst="rect">
            <a:avLst/>
          </a:prstGeom>
        </p:spPr>
      </p:pic>
      <p:pic>
        <p:nvPicPr>
          <p:cNvPr id="11" name="Picture 10">
            <a:extLst>
              <a:ext uri="{FF2B5EF4-FFF2-40B4-BE49-F238E27FC236}">
                <a16:creationId xmlns:a16="http://schemas.microsoft.com/office/drawing/2014/main" id="{FC9C866B-C4C8-0444-9687-B980E76BC54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13144"/>
            <a:ext cx="12192000" cy="6858000"/>
          </a:xfrm>
          <a:prstGeom prst="rect">
            <a:avLst/>
          </a:prstGeom>
        </p:spPr>
      </p:pic>
    </p:spTree>
    <p:extLst>
      <p:ext uri="{BB962C8B-B14F-4D97-AF65-F5344CB8AC3E}">
        <p14:creationId xmlns:p14="http://schemas.microsoft.com/office/powerpoint/2010/main" val="3113147555"/>
      </p:ext>
    </p:extLst>
  </p:cSld>
  <p:clrMapOvr>
    <a:masterClrMapping/>
  </p:clrMapOvr>
  <p:hf sldNum="0" hdr="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87" y="0"/>
            <a:ext cx="12240683" cy="6858000"/>
          </a:xfrm>
          <a:prstGeom prst="rect">
            <a:avLst/>
          </a:prstGeom>
        </p:spPr>
      </p:pic>
      <p:sp>
        <p:nvSpPr>
          <p:cNvPr id="7" name="Rectangle 3"/>
          <p:cNvSpPr/>
          <p:nvPr userDrawn="1"/>
        </p:nvSpPr>
        <p:spPr>
          <a:xfrm>
            <a:off x="431370" y="1151033"/>
            <a:ext cx="1152128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431372" y="260649"/>
            <a:ext cx="9971617" cy="864096"/>
          </a:xfrm>
        </p:spPr>
        <p:txBody>
          <a:bodyPr anchor="b"/>
          <a:lstStyle/>
          <a:p>
            <a:r>
              <a:rPr lang="en-GB" dirty="0"/>
              <a:t/>
            </a:r>
            <a:br>
              <a:rPr lang="en-GB" dirty="0"/>
            </a:br>
            <a:r>
              <a:rPr lang="en-GB" dirty="0"/>
              <a:t>Click to edit Master title style</a:t>
            </a:r>
          </a:p>
        </p:txBody>
      </p:sp>
      <p:sp>
        <p:nvSpPr>
          <p:cNvPr id="3" name="Content Placeholder 2"/>
          <p:cNvSpPr>
            <a:spLocks noGrp="1"/>
          </p:cNvSpPr>
          <p:nvPr>
            <p:ph idx="1"/>
          </p:nvPr>
        </p:nvSpPr>
        <p:spPr>
          <a:xfrm>
            <a:off x="429246" y="1385394"/>
            <a:ext cx="11518900"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1174516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87" y="0"/>
            <a:ext cx="12240683" cy="6858000"/>
          </a:xfrm>
          <a:prstGeom prst="rect">
            <a:avLst/>
          </a:prstGeom>
        </p:spPr>
      </p:pic>
      <p:sp>
        <p:nvSpPr>
          <p:cNvPr id="7" name="Rectangle 3"/>
          <p:cNvSpPr/>
          <p:nvPr userDrawn="1"/>
        </p:nvSpPr>
        <p:spPr>
          <a:xfrm>
            <a:off x="431370" y="1151033"/>
            <a:ext cx="1152128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431372" y="260649"/>
            <a:ext cx="9971617" cy="864096"/>
          </a:xfrm>
        </p:spPr>
        <p:txBody>
          <a:bodyPr anchor="b"/>
          <a:lstStyle/>
          <a:p>
            <a:r>
              <a:rPr lang="en-GB" dirty="0"/>
              <a:t/>
            </a:r>
            <a:br>
              <a:rPr lang="en-GB" dirty="0"/>
            </a:br>
            <a:r>
              <a:rPr lang="en-GB" dirty="0"/>
              <a:t>Click to edit Master title style</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
        <p:nvSpPr>
          <p:cNvPr id="8" name="Content Placeholder 2"/>
          <p:cNvSpPr>
            <a:spLocks noGrp="1"/>
          </p:cNvSpPr>
          <p:nvPr>
            <p:ph sz="half" idx="1"/>
          </p:nvPr>
        </p:nvSpPr>
        <p:spPr>
          <a:xfrm>
            <a:off x="431370" y="1387798"/>
            <a:ext cx="5662513"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3"/>
          <p:cNvSpPr>
            <a:spLocks noGrp="1"/>
          </p:cNvSpPr>
          <p:nvPr>
            <p:ph sz="half" idx="2"/>
          </p:nvPr>
        </p:nvSpPr>
        <p:spPr>
          <a:xfrm>
            <a:off x="6277868" y="1387798"/>
            <a:ext cx="5672832"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416656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4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0"/>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2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3"/>
        <p:cNvGrpSpPr/>
        <p:nvPr/>
      </p:nvGrpSpPr>
      <p:grpSpPr>
        <a:xfrm>
          <a:off x="0" y="0"/>
          <a:ext cx="0" cy="0"/>
          <a:chOff x="0" y="0"/>
          <a:chExt cx="0" cy="0"/>
        </a:xfrm>
      </p:grpSpPr>
      <p:sp>
        <p:nvSpPr>
          <p:cNvPr id="34" name="Google Shape;34;p21"/>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1"/>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1"/>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21"/>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38" name="Google Shape;38;p2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41" name="Google Shape;41;p21"/>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2"/>
          <p:cNvSpPr txBox="1">
            <a:spLocks noGrp="1"/>
          </p:cNvSpPr>
          <p:nvPr>
            <p:ph type="body" idx="1"/>
          </p:nvPr>
        </p:nvSpPr>
        <p:spPr>
          <a:xfrm>
            <a:off x="1097279" y="1845734"/>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5" name="Google Shape;45;p22"/>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 name="Google Shape;46;p2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3"/>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2" name="Google Shape;52;p23"/>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3" name="Google Shape;53;p23"/>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4" name="Google Shape;54;p23"/>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5" name="Google Shape;55;p2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3"/>
        <p:cNvGrpSpPr/>
        <p:nvPr/>
      </p:nvGrpSpPr>
      <p:grpSpPr>
        <a:xfrm>
          <a:off x="0" y="0"/>
          <a:ext cx="0" cy="0"/>
          <a:chOff x="0" y="0"/>
          <a:chExt cx="0" cy="0"/>
        </a:xfrm>
      </p:grpSpPr>
      <p:sp>
        <p:nvSpPr>
          <p:cNvPr id="64" name="Google Shape;64;p25"/>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5"/>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9"/>
        <p:cNvGrpSpPr/>
        <p:nvPr/>
      </p:nvGrpSpPr>
      <p:grpSpPr>
        <a:xfrm>
          <a:off x="0" y="0"/>
          <a:ext cx="0" cy="0"/>
          <a:chOff x="0" y="0"/>
          <a:chExt cx="0" cy="0"/>
        </a:xfrm>
      </p:grpSpPr>
      <p:sp>
        <p:nvSpPr>
          <p:cNvPr id="70" name="Google Shape;70;p26"/>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6"/>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6"/>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6"/>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4" name="Google Shape;74;p26"/>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5" name="Google Shape;75;p26"/>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b="0" i="0" u="none" strike="noStrike" cap="none">
                <a:solidFill>
                  <a:schemeClr val="dk2"/>
                </a:solidFill>
                <a:latin typeface="Calibri"/>
                <a:ea typeface="Calibri"/>
                <a:cs typeface="Calibri"/>
                <a:sym typeface="Calibri"/>
              </a:defRPr>
            </a:lvl1pPr>
            <a:lvl2pPr marL="0" lvl="1" indent="0" algn="r">
              <a:spcBef>
                <a:spcPts val="0"/>
              </a:spcBef>
              <a:buNone/>
              <a:defRPr sz="1050" b="0" i="0" u="none" strike="noStrike" cap="none">
                <a:solidFill>
                  <a:schemeClr val="dk2"/>
                </a:solidFill>
                <a:latin typeface="Calibri"/>
                <a:ea typeface="Calibri"/>
                <a:cs typeface="Calibri"/>
                <a:sym typeface="Calibri"/>
              </a:defRPr>
            </a:lvl2pPr>
            <a:lvl3pPr marL="0" lvl="2" indent="0" algn="r">
              <a:spcBef>
                <a:spcPts val="0"/>
              </a:spcBef>
              <a:buNone/>
              <a:defRPr sz="1050" b="0" i="0" u="none" strike="noStrike" cap="none">
                <a:solidFill>
                  <a:schemeClr val="dk2"/>
                </a:solidFill>
                <a:latin typeface="Calibri"/>
                <a:ea typeface="Calibri"/>
                <a:cs typeface="Calibri"/>
                <a:sym typeface="Calibri"/>
              </a:defRPr>
            </a:lvl3pPr>
            <a:lvl4pPr marL="0" lvl="3" indent="0" algn="r">
              <a:spcBef>
                <a:spcPts val="0"/>
              </a:spcBef>
              <a:buNone/>
              <a:defRPr sz="1050" b="0" i="0" u="none" strike="noStrike" cap="none">
                <a:solidFill>
                  <a:schemeClr val="dk2"/>
                </a:solidFill>
                <a:latin typeface="Calibri"/>
                <a:ea typeface="Calibri"/>
                <a:cs typeface="Calibri"/>
                <a:sym typeface="Calibri"/>
              </a:defRPr>
            </a:lvl4pPr>
            <a:lvl5pPr marL="0" lvl="4" indent="0" algn="r">
              <a:spcBef>
                <a:spcPts val="0"/>
              </a:spcBef>
              <a:buNone/>
              <a:defRPr sz="1050" b="0" i="0" u="none" strike="noStrike" cap="none">
                <a:solidFill>
                  <a:schemeClr val="dk2"/>
                </a:solidFill>
                <a:latin typeface="Calibri"/>
                <a:ea typeface="Calibri"/>
                <a:cs typeface="Calibri"/>
                <a:sym typeface="Calibri"/>
              </a:defRPr>
            </a:lvl5pPr>
            <a:lvl6pPr marL="0" lvl="5" indent="0" algn="r">
              <a:spcBef>
                <a:spcPts val="0"/>
              </a:spcBef>
              <a:buNone/>
              <a:defRPr sz="1050" b="0" i="0" u="none" strike="noStrike" cap="none">
                <a:solidFill>
                  <a:schemeClr val="dk2"/>
                </a:solidFill>
                <a:latin typeface="Calibri"/>
                <a:ea typeface="Calibri"/>
                <a:cs typeface="Calibri"/>
                <a:sym typeface="Calibri"/>
              </a:defRPr>
            </a:lvl6pPr>
            <a:lvl7pPr marL="0" lvl="6" indent="0" algn="r">
              <a:spcBef>
                <a:spcPts val="0"/>
              </a:spcBef>
              <a:buNone/>
              <a:defRPr sz="1050" b="0" i="0" u="none" strike="noStrike" cap="none">
                <a:solidFill>
                  <a:schemeClr val="dk2"/>
                </a:solidFill>
                <a:latin typeface="Calibri"/>
                <a:ea typeface="Calibri"/>
                <a:cs typeface="Calibri"/>
                <a:sym typeface="Calibri"/>
              </a:defRPr>
            </a:lvl7pPr>
            <a:lvl8pPr marL="0" lvl="7" indent="0" algn="r">
              <a:spcBef>
                <a:spcPts val="0"/>
              </a:spcBef>
              <a:buNone/>
              <a:defRPr sz="1050" b="0" i="0" u="none" strike="noStrike" cap="none">
                <a:solidFill>
                  <a:schemeClr val="dk2"/>
                </a:solidFill>
                <a:latin typeface="Calibri"/>
                <a:ea typeface="Calibri"/>
                <a:cs typeface="Calibri"/>
                <a:sym typeface="Calibri"/>
              </a:defRPr>
            </a:lvl8pPr>
            <a:lvl9pPr marL="0" lvl="8" indent="0" algn="r">
              <a:spcBef>
                <a:spcPts val="0"/>
              </a:spcBef>
              <a:buNone/>
              <a:defRPr sz="105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8"/>
        <p:cNvGrpSpPr/>
        <p:nvPr/>
      </p:nvGrpSpPr>
      <p:grpSpPr>
        <a:xfrm>
          <a:off x="0" y="0"/>
          <a:ext cx="0" cy="0"/>
          <a:chOff x="0" y="0"/>
          <a:chExt cx="0" cy="0"/>
        </a:xfrm>
      </p:grpSpPr>
      <p:sp>
        <p:nvSpPr>
          <p:cNvPr id="79" name="Google Shape;79;p27"/>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7"/>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7"/>
          <p:cNvSpPr txBox="1">
            <a:spLocks noGrp="1"/>
          </p:cNvSpPr>
          <p:nvPr>
            <p:ph type="title"/>
          </p:nvPr>
        </p:nvSpPr>
        <p:spPr>
          <a:xfrm>
            <a:off x="1097280" y="5074920"/>
            <a:ext cx="10113264"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2" name="Google Shape;82;p27"/>
          <p:cNvPicPr preferRelativeResize="0">
            <a:picLocks noGrp="1"/>
          </p:cNvPicPr>
          <p:nvPr>
            <p:ph type="pic" idx="2"/>
          </p:nvPr>
        </p:nvPicPr>
        <p:blipFill/>
        <p:spPr>
          <a:xfrm>
            <a:off x="15" y="0"/>
            <a:ext cx="12191985" cy="4915076"/>
          </a:xfrm>
          <a:prstGeom prst="rect">
            <a:avLst/>
          </a:prstGeom>
          <a:blipFill rotWithShape="1">
            <a:blip r:embed="rId2">
              <a:alphaModFix/>
            </a:blip>
            <a:stretch>
              <a:fillRect/>
            </a:stretch>
          </a:blipFill>
          <a:ln>
            <a:noFill/>
          </a:ln>
        </p:spPr>
      </p:pic>
      <p:sp>
        <p:nvSpPr>
          <p:cNvPr id="83" name="Google Shape;83;p27"/>
          <p:cNvSpPr txBox="1">
            <a:spLocks noGrp="1"/>
          </p:cNvSpPr>
          <p:nvPr>
            <p:ph type="body" idx="1"/>
          </p:nvPr>
        </p:nvSpPr>
        <p:spPr>
          <a:xfrm>
            <a:off x="1097280" y="5907023"/>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4" name="Google Shape;84;p27"/>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jpeg"/><Relationship Id="rId5" Type="http://schemas.openxmlformats.org/officeDocument/2006/relationships/image" Target="../media/image6.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8"/>
          <p:cNvSpPr/>
          <p:nvPr/>
        </p:nvSpPr>
        <p:spPr>
          <a:xfrm>
            <a:off x="0" y="6334316"/>
            <a:ext cx="12192001" cy="659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8"/>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1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cxnSp>
        <p:nvCxnSpPr>
          <p:cNvPr id="17" name="Google Shape;17;p18"/>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31801" y="333376"/>
            <a:ext cx="9971617"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3" name="Text Placeholder 2"/>
          <p:cNvSpPr>
            <a:spLocks noGrp="1"/>
          </p:cNvSpPr>
          <p:nvPr>
            <p:ph type="body" idx="1"/>
          </p:nvPr>
        </p:nvSpPr>
        <p:spPr bwMode="auto">
          <a:xfrm>
            <a:off x="431801" y="1495425"/>
            <a:ext cx="11518900"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527051" y="6356351"/>
            <a:ext cx="2927349" cy="365125"/>
          </a:xfrm>
          <a:prstGeom prst="rect">
            <a:avLst/>
          </a:prstGeom>
        </p:spPr>
        <p:txBody>
          <a:bodyPr vert="horz" lIns="91440" tIns="45720" rIns="91440" bIns="45720" rtlCol="0" anchor="ctr"/>
          <a:lstStyle>
            <a:lvl1pPr algn="l">
              <a:defRPr sz="1000">
                <a:solidFill>
                  <a:srgbClr val="2D2D2D">
                    <a:tint val="75000"/>
                  </a:srgbClr>
                </a:solidFill>
                <a:latin typeface="Garamond" pitchFamily="18" charset="0"/>
                <a:ea typeface="MS PGothic" pitchFamily="34" charset="-128"/>
                <a:cs typeface="+mn-cs"/>
              </a:defRPr>
            </a:lvl1pPr>
          </a:lstStyle>
          <a:p>
            <a:pPr>
              <a:defRPr/>
            </a:pPr>
            <a:fld id="{DF6C09D9-D1B6-4568-8B87-5A6249D0DBD1}" type="datetime1">
              <a:rPr lang="en-US"/>
              <a:pPr>
                <a:defRPr/>
              </a:pPr>
              <a:t>9/12/2023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000">
                <a:solidFill>
                  <a:srgbClr val="2D2D2D">
                    <a:tint val="75000"/>
                  </a:srgbClr>
                </a:solidFill>
                <a:latin typeface="Garamond" pitchFamily="18" charset="0"/>
                <a:ea typeface="MS PGothic" pitchFamily="34" charset="-128"/>
                <a:cs typeface="+mn-cs"/>
              </a:defRPr>
            </a:lvl1pPr>
          </a:lstStyle>
          <a:p>
            <a:pPr>
              <a:defRPr/>
            </a:pPr>
            <a:r>
              <a:rPr lang="en-US"/>
              <a:t>Copyright Ruth Miskin Literacy</a:t>
            </a:r>
          </a:p>
        </p:txBody>
      </p:sp>
      <p:sp>
        <p:nvSpPr>
          <p:cNvPr id="6" name="Slide Number Placeholder 5"/>
          <p:cNvSpPr>
            <a:spLocks noGrp="1"/>
          </p:cNvSpPr>
          <p:nvPr>
            <p:ph type="sldNum" sz="quarter" idx="4"/>
          </p:nvPr>
        </p:nvSpPr>
        <p:spPr>
          <a:xfrm>
            <a:off x="8737601" y="6356351"/>
            <a:ext cx="3213100" cy="365125"/>
          </a:xfrm>
          <a:prstGeom prst="rect">
            <a:avLst/>
          </a:prstGeom>
        </p:spPr>
        <p:txBody>
          <a:bodyPr vert="horz" lIns="91440" tIns="45720" rIns="91440" bIns="45720" rtlCol="0" anchor="ctr"/>
          <a:lstStyle>
            <a:lvl1pPr algn="r">
              <a:defRPr sz="1000">
                <a:solidFill>
                  <a:srgbClr val="2D2D2D">
                    <a:tint val="75000"/>
                  </a:srgbClr>
                </a:solidFill>
                <a:latin typeface="Garamond" pitchFamily="18" charset="0"/>
                <a:ea typeface="MS PGothic" pitchFamily="34" charset="-128"/>
                <a:cs typeface="+mn-cs"/>
              </a:defRPr>
            </a:lvl1pPr>
          </a:lstStyle>
          <a:p>
            <a:pPr>
              <a:defRPr/>
            </a:pPr>
            <a:fld id="{D366FC25-FCA6-4D86-A84B-F6C8160D7687}" type="slidenum">
              <a:rPr lang="en-US"/>
              <a:pPr>
                <a:defRPr/>
              </a:pPr>
              <a:t>‹#›</a:t>
            </a:fld>
            <a:endParaRPr lang="en-US"/>
          </a:p>
        </p:txBody>
      </p:sp>
      <p:sp>
        <p:nvSpPr>
          <p:cNvPr id="7" name="Rectangle 6"/>
          <p:cNvSpPr/>
          <p:nvPr/>
        </p:nvSpPr>
        <p:spPr>
          <a:xfrm>
            <a:off x="527051" y="188913"/>
            <a:ext cx="11423649"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5368" name="Picture 9" descr="RM_shap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991852" y="404814"/>
            <a:ext cx="918633" cy="720725"/>
          </a:xfrm>
          <a:prstGeom prst="rect">
            <a:avLst/>
          </a:prstGeom>
          <a:noFill/>
          <a:ln w="9525">
            <a:noFill/>
            <a:miter lim="800000"/>
            <a:headEnd/>
            <a:tailEnd/>
          </a:ln>
        </p:spPr>
      </p:pic>
      <p:cxnSp>
        <p:nvCxnSpPr>
          <p:cNvPr id="13" name="Straight Connector 12"/>
          <p:cNvCxnSpPr/>
          <p:nvPr/>
        </p:nvCxnSpPr>
        <p:spPr>
          <a:xfrm>
            <a:off x="431800" y="188914"/>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pic>
        <p:nvPicPr>
          <p:cNvPr id="10" name="Picture 9" descr="PPT_RM_page.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41300" y="-3326"/>
            <a:ext cx="12192000" cy="6858000"/>
          </a:xfrm>
          <a:prstGeom prst="rect">
            <a:avLst/>
          </a:prstGeom>
        </p:spPr>
      </p:pic>
    </p:spTree>
    <p:extLst>
      <p:ext uri="{BB962C8B-B14F-4D97-AF65-F5344CB8AC3E}">
        <p14:creationId xmlns:p14="http://schemas.microsoft.com/office/powerpoint/2010/main" val="3659140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p:txStyles>
    <p:title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p:titleStyle>
    <p:bodyStyle>
      <a:lvl1pPr algn="l" rtl="0" eaLnBrk="1" fontAlgn="base" hangingPunct="1">
        <a:lnSpc>
          <a:spcPct val="90000"/>
        </a:lnSpc>
        <a:spcBef>
          <a:spcPct val="20000"/>
        </a:spcBef>
        <a:spcAft>
          <a:spcPct val="0"/>
        </a:spcAft>
        <a:buFont typeface="Arial" charset="0"/>
        <a:defRPr sz="3200" kern="1200">
          <a:solidFill>
            <a:schemeClr val="tx2"/>
          </a:solidFill>
          <a:latin typeface="+mn-lt"/>
          <a:ea typeface="+mn-ea"/>
          <a:cs typeface="+mn-cs"/>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schools.ruthmiskin.com/training/view/3ftbygK6/7vjAK61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4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ruthmiskin.com/en/parents/" TargetMode="External"/><Relationship Id="rId7"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tregonycpschool.co.uk/website/phonics/470117" TargetMode="External"/><Relationship Id="rId5" Type="http://schemas.openxmlformats.org/officeDocument/2006/relationships/hyperlink" Target="http://www.oxfordowl.co.uk/Reading/" TargetMode="External"/><Relationship Id="rId4" Type="http://schemas.openxmlformats.org/officeDocument/2006/relationships/hyperlink" Target="https://www.facebook.com/miskin.education"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schools.ruthmiskin.com/training/view/7PHqbXG6/No0ngG8B"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schools.ruthmiskin.com/training/view/d9sMgbGz/iNgYqHxV"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endParaRPr dirty="0"/>
          </a:p>
        </p:txBody>
      </p:sp>
      <p:pic>
        <p:nvPicPr>
          <p:cNvPr id="2" name="Picture 1">
            <a:extLst>
              <a:ext uri="{FF2B5EF4-FFF2-40B4-BE49-F238E27FC236}">
                <a16:creationId xmlns:a16="http://schemas.microsoft.com/office/drawing/2014/main" id="{F60E751C-AA3F-4870-F320-B1C031A0FCBB}"/>
              </a:ext>
            </a:extLst>
          </p:cNvPr>
          <p:cNvPicPr>
            <a:picLocks noChangeAspect="1"/>
          </p:cNvPicPr>
          <p:nvPr/>
        </p:nvPicPr>
        <p:blipFill>
          <a:blip r:embed="rId3"/>
          <a:stretch>
            <a:fillRect/>
          </a:stretch>
        </p:blipFill>
        <p:spPr>
          <a:xfrm>
            <a:off x="648930" y="1898771"/>
            <a:ext cx="11071122" cy="3469642"/>
          </a:xfrm>
          <a:prstGeom prst="rect">
            <a:avLst/>
          </a:prstGeom>
        </p:spPr>
      </p:pic>
      <p:pic>
        <p:nvPicPr>
          <p:cNvPr id="6" name="Picture 5">
            <a:extLst>
              <a:ext uri="{FF2B5EF4-FFF2-40B4-BE49-F238E27FC236}">
                <a16:creationId xmlns:a16="http://schemas.microsoft.com/office/drawing/2014/main" id="{52FA72B0-589D-4D07-1A6F-F3330BB56262}"/>
              </a:ext>
            </a:extLst>
          </p:cNvPr>
          <p:cNvPicPr>
            <a:picLocks noChangeAspect="1"/>
          </p:cNvPicPr>
          <p:nvPr/>
        </p:nvPicPr>
        <p:blipFill>
          <a:blip r:embed="rId4"/>
          <a:stretch>
            <a:fillRect/>
          </a:stretch>
        </p:blipFill>
        <p:spPr>
          <a:xfrm>
            <a:off x="4981986" y="5662685"/>
            <a:ext cx="615749" cy="646232"/>
          </a:xfrm>
          <a:prstGeom prst="rect">
            <a:avLst/>
          </a:prstGeom>
        </p:spPr>
      </p:pic>
      <p:sp>
        <p:nvSpPr>
          <p:cNvPr id="124" name="Google Shape;124;p2"/>
          <p:cNvSpPr txBox="1">
            <a:spLocks noGrp="1"/>
          </p:cNvSpPr>
          <p:nvPr>
            <p:ph type="body" idx="1"/>
          </p:nvPr>
        </p:nvSpPr>
        <p:spPr>
          <a:xfrm>
            <a:off x="1097280" y="1845734"/>
            <a:ext cx="10058400" cy="912029"/>
          </a:xfrm>
          <a:prstGeom prst="rect">
            <a:avLst/>
          </a:prstGeom>
          <a:noFill/>
          <a:ln>
            <a:noFill/>
          </a:ln>
        </p:spPr>
        <p:txBody>
          <a:bodyPr spcFirstLastPara="1" wrap="square" lIns="0" tIns="45700" rIns="0" bIns="45700" anchor="t" anchorCtr="0">
            <a:normAutofit/>
          </a:bodyPr>
          <a:lstStyle/>
          <a:p>
            <a:pPr marL="91440" lvl="0" indent="-177800" algn="l" rtl="0">
              <a:lnSpc>
                <a:spcPct val="90000"/>
              </a:lnSpc>
              <a:spcBef>
                <a:spcPts val="0"/>
              </a:spcBef>
              <a:spcAft>
                <a:spcPts val="0"/>
              </a:spcAft>
              <a:buSzPts val="2800"/>
              <a:buChar char=" "/>
            </a:pPr>
            <a:endParaRPr dirty="0"/>
          </a:p>
        </p:txBody>
      </p:sp>
      <p:pic>
        <p:nvPicPr>
          <p:cNvPr id="3" name="Picture 2">
            <a:extLst>
              <a:ext uri="{FF2B5EF4-FFF2-40B4-BE49-F238E27FC236}">
                <a16:creationId xmlns:a16="http://schemas.microsoft.com/office/drawing/2014/main" id="{C5B6F76B-5E32-BDD9-3D57-E9598280629E}"/>
              </a:ext>
            </a:extLst>
          </p:cNvPr>
          <p:cNvPicPr>
            <a:picLocks noChangeAspect="1"/>
          </p:cNvPicPr>
          <p:nvPr/>
        </p:nvPicPr>
        <p:blipFill>
          <a:blip r:embed="rId5"/>
          <a:stretch>
            <a:fillRect/>
          </a:stretch>
        </p:blipFill>
        <p:spPr>
          <a:xfrm>
            <a:off x="762206" y="5242025"/>
            <a:ext cx="2054530" cy="1066892"/>
          </a:xfrm>
          <a:prstGeom prst="rect">
            <a:avLst/>
          </a:prstGeom>
        </p:spPr>
      </p:pic>
      <p:pic>
        <p:nvPicPr>
          <p:cNvPr id="4" name="Picture 3">
            <a:extLst>
              <a:ext uri="{FF2B5EF4-FFF2-40B4-BE49-F238E27FC236}">
                <a16:creationId xmlns:a16="http://schemas.microsoft.com/office/drawing/2014/main" id="{17DE9397-E830-D6BD-1B49-82E88871BAAB}"/>
              </a:ext>
            </a:extLst>
          </p:cNvPr>
          <p:cNvPicPr>
            <a:picLocks noChangeAspect="1"/>
          </p:cNvPicPr>
          <p:nvPr/>
        </p:nvPicPr>
        <p:blipFill>
          <a:blip r:embed="rId6"/>
          <a:stretch>
            <a:fillRect/>
          </a:stretch>
        </p:blipFill>
        <p:spPr>
          <a:xfrm>
            <a:off x="2816736" y="5716534"/>
            <a:ext cx="1639966" cy="627942"/>
          </a:xfrm>
          <a:prstGeom prst="rect">
            <a:avLst/>
          </a:prstGeom>
        </p:spPr>
      </p:pic>
      <p:pic>
        <p:nvPicPr>
          <p:cNvPr id="5" name="Picture 4">
            <a:extLst>
              <a:ext uri="{FF2B5EF4-FFF2-40B4-BE49-F238E27FC236}">
                <a16:creationId xmlns:a16="http://schemas.microsoft.com/office/drawing/2014/main" id="{AA682846-4559-EE77-07D5-9BD3FD24D861}"/>
              </a:ext>
            </a:extLst>
          </p:cNvPr>
          <p:cNvPicPr>
            <a:picLocks noChangeAspect="1"/>
          </p:cNvPicPr>
          <p:nvPr/>
        </p:nvPicPr>
        <p:blipFill>
          <a:blip r:embed="rId7"/>
          <a:stretch>
            <a:fillRect/>
          </a:stretch>
        </p:blipFill>
        <p:spPr>
          <a:xfrm>
            <a:off x="4457685" y="5712735"/>
            <a:ext cx="524301" cy="603556"/>
          </a:xfrm>
          <a:prstGeom prst="rect">
            <a:avLst/>
          </a:prstGeom>
        </p:spPr>
      </p:pic>
      <p:pic>
        <p:nvPicPr>
          <p:cNvPr id="8" name="Picture 7">
            <a:extLst>
              <a:ext uri="{FF2B5EF4-FFF2-40B4-BE49-F238E27FC236}">
                <a16:creationId xmlns:a16="http://schemas.microsoft.com/office/drawing/2014/main" id="{A5AF1686-AA99-9A47-0B92-10286CC82CEB}"/>
              </a:ext>
            </a:extLst>
          </p:cNvPr>
          <p:cNvPicPr>
            <a:picLocks noChangeAspect="1"/>
          </p:cNvPicPr>
          <p:nvPr/>
        </p:nvPicPr>
        <p:blipFill>
          <a:blip r:embed="rId8"/>
          <a:stretch>
            <a:fillRect/>
          </a:stretch>
        </p:blipFill>
        <p:spPr>
          <a:xfrm>
            <a:off x="267719" y="381550"/>
            <a:ext cx="11656562" cy="1774090"/>
          </a:xfrm>
          <a:prstGeom prst="rect">
            <a:avLst/>
          </a:prstGeom>
        </p:spPr>
      </p:pic>
    </p:spTree>
    <p:extLst>
      <p:ext uri="{BB962C8B-B14F-4D97-AF65-F5344CB8AC3E}">
        <p14:creationId xmlns:p14="http://schemas.microsoft.com/office/powerpoint/2010/main" val="4099435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7"/>
          <p:cNvSpPr txBox="1">
            <a:spLocks noGrp="1"/>
          </p:cNvSpPr>
          <p:nvPr>
            <p:ph type="title"/>
          </p:nvPr>
        </p:nvSpPr>
        <p:spPr>
          <a:xfrm>
            <a:off x="1282828" y="90985"/>
            <a:ext cx="10058400" cy="801601"/>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endParaRPr/>
          </a:p>
        </p:txBody>
      </p:sp>
      <p:sp>
        <p:nvSpPr>
          <p:cNvPr id="165" name="Google Shape;165;p7"/>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ts val="2000"/>
              <a:buNone/>
            </a:pPr>
            <a:endParaRPr/>
          </a:p>
        </p:txBody>
      </p:sp>
      <p:sp>
        <p:nvSpPr>
          <p:cNvPr id="166" name="Google Shape;166;p7"/>
          <p:cNvSpPr txBox="1"/>
          <p:nvPr/>
        </p:nvSpPr>
        <p:spPr>
          <a:xfrm>
            <a:off x="0" y="-372310"/>
            <a:ext cx="7478713" cy="86409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4400" b="0" i="0" u="none" strike="noStrike" cap="none">
              <a:solidFill>
                <a:schemeClr val="accent5"/>
              </a:solidFill>
              <a:latin typeface="Calibri"/>
              <a:ea typeface="Calibri"/>
              <a:cs typeface="Calibri"/>
              <a:sym typeface="Calibri"/>
            </a:endParaRPr>
          </a:p>
        </p:txBody>
      </p:sp>
      <p:sp>
        <p:nvSpPr>
          <p:cNvPr id="167" name="Google Shape;167;p7"/>
          <p:cNvSpPr txBox="1"/>
          <p:nvPr/>
        </p:nvSpPr>
        <p:spPr>
          <a:xfrm>
            <a:off x="297584" y="1447800"/>
            <a:ext cx="8229600" cy="4530725"/>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Noto Sans Symbols"/>
              <a:buNone/>
            </a:pPr>
            <a:r>
              <a:rPr lang="en-GB" sz="2800" b="0" i="0" u="none" strike="noStrike" cap="none">
                <a:solidFill>
                  <a:schemeClr val="dk1"/>
                </a:solidFill>
                <a:latin typeface="Arimo"/>
                <a:ea typeface="Arimo"/>
                <a:cs typeface="Arimo"/>
                <a:sym typeface="Arimo"/>
              </a:rPr>
              <a:t>   </a:t>
            </a:r>
            <a:endParaRPr sz="2800" b="0" i="0" u="none" strike="noStrike" cap="none">
              <a:solidFill>
                <a:schemeClr val="dk1"/>
              </a:solidFill>
              <a:latin typeface="Arimo"/>
              <a:ea typeface="Arimo"/>
              <a:cs typeface="Arimo"/>
              <a:sym typeface="Arimo"/>
            </a:endParaRPr>
          </a:p>
        </p:txBody>
      </p:sp>
      <p:sp>
        <p:nvSpPr>
          <p:cNvPr id="168" name="Google Shape;168;p7"/>
          <p:cNvSpPr txBox="1"/>
          <p:nvPr/>
        </p:nvSpPr>
        <p:spPr>
          <a:xfrm>
            <a:off x="372197" y="1598613"/>
            <a:ext cx="38100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0" i="0" u="none" strike="noStrike" cap="none">
              <a:solidFill>
                <a:schemeClr val="dk2"/>
              </a:solidFill>
              <a:latin typeface="Calibri"/>
              <a:ea typeface="Calibri"/>
              <a:cs typeface="Calibri"/>
              <a:sym typeface="Calibri"/>
            </a:endParaRPr>
          </a:p>
          <a:p>
            <a:pPr marL="0" marR="0" lvl="0" indent="0" algn="l" rtl="0">
              <a:spcBef>
                <a:spcPts val="0"/>
              </a:spcBef>
              <a:spcAft>
                <a:spcPts val="0"/>
              </a:spcAft>
              <a:buNone/>
            </a:pPr>
            <a:endParaRPr sz="2800" b="0" i="0" u="none" strike="noStrike" cap="none">
              <a:solidFill>
                <a:schemeClr val="dk2"/>
              </a:solidFill>
              <a:latin typeface="Calibri"/>
              <a:ea typeface="Calibri"/>
              <a:cs typeface="Calibri"/>
              <a:sym typeface="Calibri"/>
            </a:endParaRPr>
          </a:p>
        </p:txBody>
      </p:sp>
      <p:pic>
        <p:nvPicPr>
          <p:cNvPr id="169" name="Google Shape;169;p7"/>
          <p:cNvPicPr preferRelativeResize="0"/>
          <p:nvPr/>
        </p:nvPicPr>
        <p:blipFill rotWithShape="1">
          <a:blip r:embed="rId3">
            <a:alphaModFix/>
          </a:blip>
          <a:srcRect b="34305"/>
          <a:stretch/>
        </p:blipFill>
        <p:spPr>
          <a:xfrm>
            <a:off x="1638300" y="491775"/>
            <a:ext cx="8915400" cy="4648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8"/>
          <p:cNvSpPr txBox="1">
            <a:spLocks noGrp="1"/>
          </p:cNvSpPr>
          <p:nvPr>
            <p:ph type="title"/>
          </p:nvPr>
        </p:nvSpPr>
        <p:spPr>
          <a:xfrm>
            <a:off x="838200" y="-148825"/>
            <a:ext cx="10515600" cy="1325563"/>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a:t> </a:t>
            </a:r>
            <a:endParaRPr/>
          </a:p>
        </p:txBody>
      </p:sp>
      <p:sp>
        <p:nvSpPr>
          <p:cNvPr id="176" name="Google Shape;176;p8"/>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ts val="2000"/>
              <a:buNone/>
            </a:pPr>
            <a:endParaRPr/>
          </a:p>
        </p:txBody>
      </p:sp>
      <p:sp>
        <p:nvSpPr>
          <p:cNvPr id="177" name="Google Shape;177;p8"/>
          <p:cNvSpPr txBox="1"/>
          <p:nvPr/>
        </p:nvSpPr>
        <p:spPr>
          <a:xfrm>
            <a:off x="1753154" y="1706266"/>
            <a:ext cx="8229600" cy="4530725"/>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Noto Sans Symbols"/>
              <a:buNone/>
            </a:pPr>
            <a:r>
              <a:rPr lang="en-GB" sz="2800" b="0" i="0" u="none" strike="noStrike" cap="none">
                <a:solidFill>
                  <a:schemeClr val="dk1"/>
                </a:solidFill>
                <a:latin typeface="Arimo"/>
                <a:ea typeface="Arimo"/>
                <a:cs typeface="Arimo"/>
                <a:sym typeface="Arimo"/>
              </a:rPr>
              <a:t>   </a:t>
            </a:r>
            <a:endParaRPr sz="2800" b="0" i="0" u="none" strike="noStrike" cap="none">
              <a:solidFill>
                <a:schemeClr val="dk1"/>
              </a:solidFill>
              <a:latin typeface="Arimo"/>
              <a:ea typeface="Arimo"/>
              <a:cs typeface="Arimo"/>
              <a:sym typeface="Arimo"/>
            </a:endParaRPr>
          </a:p>
        </p:txBody>
      </p:sp>
      <p:sp>
        <p:nvSpPr>
          <p:cNvPr id="178" name="Google Shape;178;p8"/>
          <p:cNvSpPr txBox="1"/>
          <p:nvPr/>
        </p:nvSpPr>
        <p:spPr>
          <a:xfrm>
            <a:off x="372197" y="1598613"/>
            <a:ext cx="38100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0" i="0" u="none" strike="noStrike" cap="none">
              <a:solidFill>
                <a:schemeClr val="dk2"/>
              </a:solidFill>
              <a:latin typeface="Calibri"/>
              <a:ea typeface="Calibri"/>
              <a:cs typeface="Calibri"/>
              <a:sym typeface="Calibri"/>
            </a:endParaRPr>
          </a:p>
          <a:p>
            <a:pPr marL="0" marR="0" lvl="0" indent="0" algn="l" rtl="0">
              <a:spcBef>
                <a:spcPts val="0"/>
              </a:spcBef>
              <a:spcAft>
                <a:spcPts val="0"/>
              </a:spcAft>
              <a:buNone/>
            </a:pPr>
            <a:endParaRPr sz="2800" b="0" i="0" u="none" strike="noStrike" cap="none">
              <a:solidFill>
                <a:schemeClr val="dk2"/>
              </a:solidFill>
              <a:latin typeface="Calibri"/>
              <a:ea typeface="Calibri"/>
              <a:cs typeface="Calibri"/>
              <a:sym typeface="Calibri"/>
            </a:endParaRPr>
          </a:p>
        </p:txBody>
      </p:sp>
      <p:pic>
        <p:nvPicPr>
          <p:cNvPr id="179" name="Google Shape;179;p8"/>
          <p:cNvPicPr preferRelativeResize="0"/>
          <p:nvPr/>
        </p:nvPicPr>
        <p:blipFill>
          <a:blip r:embed="rId3">
            <a:alphaModFix/>
          </a:blip>
          <a:stretch>
            <a:fillRect/>
          </a:stretch>
        </p:blipFill>
        <p:spPr>
          <a:xfrm>
            <a:off x="2174650" y="100175"/>
            <a:ext cx="8033199" cy="61368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endParaRPr/>
          </a:p>
        </p:txBody>
      </p:sp>
      <p:sp>
        <p:nvSpPr>
          <p:cNvPr id="186" name="Google Shape;186;p9"/>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ts val="2000"/>
              <a:buNone/>
            </a:pPr>
            <a:endParaRPr/>
          </a:p>
        </p:txBody>
      </p:sp>
      <p:pic>
        <p:nvPicPr>
          <p:cNvPr id="187" name="Google Shape;187;p9"/>
          <p:cNvPicPr preferRelativeResize="0"/>
          <p:nvPr/>
        </p:nvPicPr>
        <p:blipFill rotWithShape="1">
          <a:blip r:embed="rId3">
            <a:alphaModFix/>
          </a:blip>
          <a:srcRect l="-40928" r="-40929"/>
          <a:stretch/>
        </p:blipFill>
        <p:spPr>
          <a:xfrm>
            <a:off x="-986638" y="808372"/>
            <a:ext cx="8028384" cy="4405803"/>
          </a:xfrm>
          <a:prstGeom prst="rect">
            <a:avLst/>
          </a:prstGeom>
          <a:noFill/>
          <a:ln>
            <a:noFill/>
          </a:ln>
        </p:spPr>
      </p:pic>
      <p:pic>
        <p:nvPicPr>
          <p:cNvPr id="188" name="Google Shape;188;p9"/>
          <p:cNvPicPr preferRelativeResize="0"/>
          <p:nvPr/>
        </p:nvPicPr>
        <p:blipFill rotWithShape="1">
          <a:blip r:embed="rId4">
            <a:alphaModFix/>
          </a:blip>
          <a:srcRect/>
          <a:stretch/>
        </p:blipFill>
        <p:spPr>
          <a:xfrm>
            <a:off x="7806011" y="3466668"/>
            <a:ext cx="1879538" cy="2675688"/>
          </a:xfrm>
          <a:prstGeom prst="rect">
            <a:avLst/>
          </a:prstGeom>
          <a:noFill/>
          <a:ln w="9525" cap="flat" cmpd="sng">
            <a:solidFill>
              <a:schemeClr val="dk1"/>
            </a:solidFill>
            <a:prstDash val="solid"/>
            <a:round/>
            <a:headEnd type="none" w="sm" len="sm"/>
            <a:tailEnd type="none" w="sm" len="sm"/>
          </a:ln>
        </p:spPr>
      </p:pic>
      <p:pic>
        <p:nvPicPr>
          <p:cNvPr id="189" name="Google Shape;189;p9"/>
          <p:cNvPicPr preferRelativeResize="0"/>
          <p:nvPr/>
        </p:nvPicPr>
        <p:blipFill rotWithShape="1">
          <a:blip r:embed="rId5">
            <a:alphaModFix/>
          </a:blip>
          <a:srcRect/>
          <a:stretch/>
        </p:blipFill>
        <p:spPr>
          <a:xfrm>
            <a:off x="5722093" y="3484060"/>
            <a:ext cx="1879538" cy="2675688"/>
          </a:xfrm>
          <a:prstGeom prst="rect">
            <a:avLst/>
          </a:prstGeom>
          <a:noFill/>
          <a:ln w="9525" cap="flat" cmpd="sng">
            <a:solidFill>
              <a:schemeClr val="dk1"/>
            </a:solidFill>
            <a:prstDash val="solid"/>
            <a:round/>
            <a:headEnd type="none" w="sm" len="sm"/>
            <a:tailEnd type="none" w="sm" len="sm"/>
          </a:ln>
        </p:spPr>
      </p:pic>
      <p:pic>
        <p:nvPicPr>
          <p:cNvPr id="190" name="Google Shape;190;p9"/>
          <p:cNvPicPr preferRelativeResize="0"/>
          <p:nvPr/>
        </p:nvPicPr>
        <p:blipFill rotWithShape="1">
          <a:blip r:embed="rId6">
            <a:alphaModFix/>
          </a:blip>
          <a:srcRect/>
          <a:stretch/>
        </p:blipFill>
        <p:spPr>
          <a:xfrm>
            <a:off x="8865930" y="358098"/>
            <a:ext cx="1914064" cy="2675688"/>
          </a:xfrm>
          <a:prstGeom prst="rect">
            <a:avLst/>
          </a:prstGeom>
          <a:noFill/>
          <a:ln w="9525" cap="flat" cmpd="sng">
            <a:solidFill>
              <a:schemeClr val="dk1"/>
            </a:solidFill>
            <a:prstDash val="solid"/>
            <a:round/>
            <a:headEnd type="none" w="sm" len="sm"/>
            <a:tailEnd type="none" w="sm" len="sm"/>
          </a:ln>
        </p:spPr>
      </p:pic>
      <p:pic>
        <p:nvPicPr>
          <p:cNvPr id="191" name="Google Shape;191;p9"/>
          <p:cNvPicPr preferRelativeResize="0"/>
          <p:nvPr/>
        </p:nvPicPr>
        <p:blipFill rotWithShape="1">
          <a:blip r:embed="rId7">
            <a:alphaModFix/>
          </a:blip>
          <a:srcRect t="3328" r="3880"/>
          <a:stretch/>
        </p:blipFill>
        <p:spPr>
          <a:xfrm>
            <a:off x="6594394" y="335585"/>
            <a:ext cx="1879299" cy="2675688"/>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0"/>
          <p:cNvSpPr txBox="1">
            <a:spLocks noGrp="1"/>
          </p:cNvSpPr>
          <p:nvPr>
            <p:ph type="title"/>
          </p:nvPr>
        </p:nvSpPr>
        <p:spPr>
          <a:xfrm>
            <a:off x="1097280" y="286604"/>
            <a:ext cx="10058400" cy="116782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Speed sound lesson</a:t>
            </a:r>
            <a:endParaRPr sz="6000" dirty="0">
              <a:latin typeface="SassoonPrimaryInfant" pitchFamily="2" charset="0"/>
            </a:endParaRPr>
          </a:p>
        </p:txBody>
      </p:sp>
      <p:sp>
        <p:nvSpPr>
          <p:cNvPr id="198" name="Google Shape;198;p10"/>
          <p:cNvSpPr txBox="1">
            <a:spLocks noGrp="1"/>
          </p:cNvSpPr>
          <p:nvPr>
            <p:ph type="body" idx="1"/>
          </p:nvPr>
        </p:nvSpPr>
        <p:spPr>
          <a:xfrm>
            <a:off x="515420" y="1845734"/>
            <a:ext cx="11283290" cy="402336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SzPts val="2800"/>
              <a:buNone/>
            </a:pPr>
            <a:r>
              <a:rPr lang="en-GB" sz="3600" dirty="0">
                <a:latin typeface="SassoonPrimaryInfant" pitchFamily="2" charset="0"/>
              </a:rPr>
              <a:t>Once the children have learnt some sounds they can start to blend them to begin to read words.</a:t>
            </a:r>
            <a:endParaRPr sz="3600" dirty="0">
              <a:latin typeface="SassoonPrimaryInfant" pitchFamily="2" charset="0"/>
            </a:endParaRPr>
          </a:p>
          <a:p>
            <a:pPr marL="0" lvl="0" indent="0" algn="l" rtl="0">
              <a:lnSpc>
                <a:spcPct val="90000"/>
              </a:lnSpc>
              <a:spcBef>
                <a:spcPts val="1400"/>
              </a:spcBef>
              <a:spcAft>
                <a:spcPts val="0"/>
              </a:spcAft>
              <a:buSzPts val="2800"/>
              <a:buNone/>
            </a:pPr>
            <a:r>
              <a:rPr lang="en-GB" sz="3600" dirty="0">
                <a:latin typeface="SassoonPrimaryInfant" pitchFamily="2" charset="0"/>
              </a:rPr>
              <a:t>Fred the Frog helps children to learn the sounds, by helping them listen to the sounds and begin to blend the words without reading them.</a:t>
            </a:r>
            <a:endParaRPr sz="3600" dirty="0">
              <a:latin typeface="SassoonPrimaryInfant" pitchFamily="2" charset="0"/>
            </a:endParaRPr>
          </a:p>
          <a:p>
            <a:pPr marL="91440" lvl="0" indent="0" algn="l" rtl="0">
              <a:lnSpc>
                <a:spcPct val="90000"/>
              </a:lnSpc>
              <a:spcBef>
                <a:spcPts val="1400"/>
              </a:spcBef>
              <a:spcAft>
                <a:spcPts val="0"/>
              </a:spcAft>
              <a:buSzPts val="2000"/>
              <a:buNone/>
            </a:pPr>
            <a:endParaRPr dirty="0"/>
          </a:p>
        </p:txBody>
      </p:sp>
      <p:pic>
        <p:nvPicPr>
          <p:cNvPr id="199" name="Google Shape;199;p10"/>
          <p:cNvPicPr preferRelativeResize="0"/>
          <p:nvPr/>
        </p:nvPicPr>
        <p:blipFill rotWithShape="1">
          <a:blip r:embed="rId3">
            <a:alphaModFix/>
          </a:blip>
          <a:srcRect/>
          <a:stretch/>
        </p:blipFill>
        <p:spPr>
          <a:xfrm>
            <a:off x="8520113" y="4245128"/>
            <a:ext cx="3156467" cy="1996504"/>
          </a:xfrm>
          <a:prstGeom prst="rect">
            <a:avLst/>
          </a:prstGeom>
          <a:noFill/>
          <a:ln>
            <a:noFill/>
          </a:ln>
        </p:spPr>
      </p:pic>
      <p:pic>
        <p:nvPicPr>
          <p:cNvPr id="200" name="Google Shape;200;p10"/>
          <p:cNvPicPr preferRelativeResize="0"/>
          <p:nvPr/>
        </p:nvPicPr>
        <p:blipFill rotWithShape="1">
          <a:blip r:embed="rId4">
            <a:alphaModFix/>
          </a:blip>
          <a:srcRect/>
          <a:stretch/>
        </p:blipFill>
        <p:spPr>
          <a:xfrm>
            <a:off x="734721" y="4805574"/>
            <a:ext cx="3076420" cy="1454830"/>
          </a:xfrm>
          <a:prstGeom prst="rect">
            <a:avLst/>
          </a:prstGeom>
          <a:noFill/>
          <a:ln w="9525" cap="flat" cmpd="sng">
            <a:solidFill>
              <a:schemeClr val="dk1"/>
            </a:solidFill>
            <a:prstDash val="solid"/>
            <a:round/>
            <a:headEnd type="none" w="sm" len="sm"/>
            <a:tailEnd type="none" w="sm" len="sm"/>
          </a:ln>
        </p:spPr>
      </p:pic>
      <p:pic>
        <p:nvPicPr>
          <p:cNvPr id="201" name="Google Shape;201;p10"/>
          <p:cNvPicPr preferRelativeResize="0"/>
          <p:nvPr/>
        </p:nvPicPr>
        <p:blipFill rotWithShape="1">
          <a:blip r:embed="rId5">
            <a:alphaModFix/>
          </a:blip>
          <a:srcRect/>
          <a:stretch/>
        </p:blipFill>
        <p:spPr>
          <a:xfrm>
            <a:off x="4332041" y="4805574"/>
            <a:ext cx="3716695" cy="1454831"/>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1"/>
          <p:cNvSpPr txBox="1">
            <a:spLocks noGrp="1"/>
          </p:cNvSpPr>
          <p:nvPr>
            <p:ph type="body" idx="1"/>
          </p:nvPr>
        </p:nvSpPr>
        <p:spPr>
          <a:xfrm>
            <a:off x="707923" y="1845734"/>
            <a:ext cx="10447757" cy="4496072"/>
          </a:xfrm>
          <a:prstGeom prst="rect">
            <a:avLst/>
          </a:prstGeom>
          <a:noFill/>
          <a:ln>
            <a:noFill/>
          </a:ln>
        </p:spPr>
        <p:txBody>
          <a:bodyPr spcFirstLastPara="1" wrap="square" lIns="0" tIns="45700" rIns="0" bIns="45700" anchor="t" anchorCtr="0">
            <a:normAutofit fontScale="92500" lnSpcReduction="20000"/>
          </a:bodyPr>
          <a:lstStyle/>
          <a:p>
            <a:pPr marL="91440" lvl="0" indent="0" algn="l" rtl="0">
              <a:lnSpc>
                <a:spcPct val="90000"/>
              </a:lnSpc>
              <a:spcBef>
                <a:spcPts val="0"/>
              </a:spcBef>
              <a:spcAft>
                <a:spcPts val="0"/>
              </a:spcAft>
              <a:buSzPts val="2000"/>
              <a:buNone/>
            </a:pPr>
            <a:endParaRPr dirty="0"/>
          </a:p>
          <a:p>
            <a:pPr marL="91440" lvl="0" indent="0" algn="l" rtl="0">
              <a:lnSpc>
                <a:spcPct val="90000"/>
              </a:lnSpc>
              <a:spcBef>
                <a:spcPts val="1400"/>
              </a:spcBef>
              <a:spcAft>
                <a:spcPts val="0"/>
              </a:spcAft>
              <a:buSzPts val="2000"/>
              <a:buNone/>
            </a:pPr>
            <a:endParaRPr dirty="0"/>
          </a:p>
          <a:p>
            <a:pPr marL="91440" lvl="0" indent="0" algn="l" rtl="0">
              <a:lnSpc>
                <a:spcPct val="90000"/>
              </a:lnSpc>
              <a:spcBef>
                <a:spcPts val="1400"/>
              </a:spcBef>
              <a:spcAft>
                <a:spcPts val="0"/>
              </a:spcAft>
              <a:buSzPts val="2000"/>
              <a:buNone/>
            </a:pPr>
            <a:endParaRPr dirty="0"/>
          </a:p>
          <a:p>
            <a:pPr marL="91440" lvl="0" indent="0" algn="l" rtl="0">
              <a:lnSpc>
                <a:spcPct val="90000"/>
              </a:lnSpc>
              <a:spcBef>
                <a:spcPts val="1400"/>
              </a:spcBef>
              <a:spcAft>
                <a:spcPts val="0"/>
              </a:spcAft>
              <a:buSzPts val="2000"/>
              <a:buNone/>
            </a:pPr>
            <a:endParaRPr dirty="0"/>
          </a:p>
          <a:p>
            <a:pPr marL="91440" lvl="0" indent="0" algn="l" rtl="0">
              <a:lnSpc>
                <a:spcPct val="90000"/>
              </a:lnSpc>
              <a:spcBef>
                <a:spcPts val="1400"/>
              </a:spcBef>
              <a:spcAft>
                <a:spcPts val="0"/>
              </a:spcAft>
              <a:buSzPts val="2000"/>
              <a:buNone/>
            </a:pPr>
            <a:endParaRPr dirty="0"/>
          </a:p>
          <a:p>
            <a:pPr marL="91440" lvl="0" indent="0" algn="l" rtl="0">
              <a:lnSpc>
                <a:spcPct val="90000"/>
              </a:lnSpc>
              <a:spcBef>
                <a:spcPts val="1400"/>
              </a:spcBef>
              <a:spcAft>
                <a:spcPts val="0"/>
              </a:spcAft>
              <a:buSzPts val="2000"/>
              <a:buNone/>
            </a:pPr>
            <a:endParaRPr dirty="0"/>
          </a:p>
          <a:p>
            <a:pPr marL="91440" lvl="0" indent="0" algn="l" rtl="0">
              <a:lnSpc>
                <a:spcPct val="90000"/>
              </a:lnSpc>
              <a:spcBef>
                <a:spcPts val="1400"/>
              </a:spcBef>
              <a:spcAft>
                <a:spcPts val="0"/>
              </a:spcAft>
              <a:buNone/>
            </a:pPr>
            <a:endParaRPr lang="en-GB" sz="3500" dirty="0">
              <a:latin typeface="SassoonPrimaryInfant" pitchFamily="2" charset="0"/>
            </a:endParaRPr>
          </a:p>
          <a:p>
            <a:pPr marL="91440" lvl="0" indent="0" algn="l" rtl="0">
              <a:lnSpc>
                <a:spcPct val="90000"/>
              </a:lnSpc>
              <a:spcBef>
                <a:spcPts val="1400"/>
              </a:spcBef>
              <a:spcAft>
                <a:spcPts val="0"/>
              </a:spcAft>
              <a:buNone/>
            </a:pPr>
            <a:r>
              <a:rPr lang="en-GB" sz="3900" dirty="0">
                <a:latin typeface="SassoonPrimaryInfant" pitchFamily="2" charset="0"/>
              </a:rPr>
              <a:t>Children then start to spell</a:t>
            </a:r>
            <a:endParaRPr sz="3900" dirty="0">
              <a:latin typeface="SassoonPrimaryInfant" pitchFamily="2" charset="0"/>
            </a:endParaRPr>
          </a:p>
          <a:p>
            <a:pPr marL="0" lvl="0" indent="0" algn="l" rtl="0">
              <a:lnSpc>
                <a:spcPct val="90000"/>
              </a:lnSpc>
              <a:spcBef>
                <a:spcPts val="1400"/>
              </a:spcBef>
              <a:spcAft>
                <a:spcPts val="0"/>
              </a:spcAft>
              <a:buSzPts val="2000"/>
              <a:buNone/>
            </a:pPr>
            <a:r>
              <a:rPr lang="en-GB" sz="3900" dirty="0">
                <a:latin typeface="SassoonPrimaryInfant" pitchFamily="2" charset="0"/>
              </a:rPr>
              <a:t> words with sounds they have </a:t>
            </a:r>
            <a:endParaRPr sz="3900" dirty="0">
              <a:latin typeface="SassoonPrimaryInfant" pitchFamily="2" charset="0"/>
            </a:endParaRPr>
          </a:p>
          <a:p>
            <a:pPr marL="0" lvl="0" indent="0" algn="l" rtl="0">
              <a:lnSpc>
                <a:spcPct val="90000"/>
              </a:lnSpc>
              <a:spcBef>
                <a:spcPts val="1400"/>
              </a:spcBef>
              <a:spcAft>
                <a:spcPts val="0"/>
              </a:spcAft>
              <a:buSzPts val="2000"/>
              <a:buNone/>
            </a:pPr>
            <a:r>
              <a:rPr lang="en-GB" sz="3900" dirty="0">
                <a:latin typeface="SassoonPrimaryInfant" pitchFamily="2" charset="0"/>
              </a:rPr>
              <a:t> already learnt.</a:t>
            </a:r>
            <a:endParaRPr sz="3900" dirty="0">
              <a:latin typeface="SassoonPrimaryInfant" pitchFamily="2" charset="0"/>
            </a:endParaRPr>
          </a:p>
        </p:txBody>
      </p:sp>
      <p:sp>
        <p:nvSpPr>
          <p:cNvPr id="207" name="Google Shape;207;p11"/>
          <p:cNvSpPr txBox="1"/>
          <p:nvPr/>
        </p:nvSpPr>
        <p:spPr>
          <a:xfrm>
            <a:off x="838200" y="384367"/>
            <a:ext cx="8229600" cy="113982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ct val="100000"/>
              <a:buFont typeface="Calibri"/>
              <a:buNone/>
            </a:pPr>
            <a:r>
              <a:rPr lang="en-GB" sz="6000" b="0" i="0" u="none" strike="noStrike" cap="none" dirty="0">
                <a:solidFill>
                  <a:schemeClr val="dk1"/>
                </a:solidFill>
                <a:latin typeface="SassoonPrimaryInfant" pitchFamily="2" charset="0"/>
                <a:ea typeface="Calibri"/>
                <a:cs typeface="Calibri"/>
                <a:sym typeface="Calibri"/>
              </a:rPr>
              <a:t>Fred fingers</a:t>
            </a:r>
            <a:endParaRPr sz="6000" b="0" i="0" u="none" strike="noStrike" cap="none" dirty="0">
              <a:solidFill>
                <a:schemeClr val="dk1"/>
              </a:solidFill>
              <a:latin typeface="SassoonPrimaryInfant" pitchFamily="2" charset="0"/>
              <a:ea typeface="Calibri"/>
              <a:cs typeface="Calibri"/>
              <a:sym typeface="Calibri"/>
            </a:endParaRPr>
          </a:p>
        </p:txBody>
      </p:sp>
      <p:pic>
        <p:nvPicPr>
          <p:cNvPr id="208" name="Google Shape;208;p11" descr="https://encrypted-tbn1.gstatic.com/images?q=tbn:ANd9GcQ2wuzZp4QNR_6ixSW32KmfTdFtkcswFJ2EWz0MM7pV4mic1PjO"/>
          <p:cNvPicPr preferRelativeResize="0"/>
          <p:nvPr/>
        </p:nvPicPr>
        <p:blipFill rotWithShape="1">
          <a:blip r:embed="rId3">
            <a:alphaModFix/>
          </a:blip>
          <a:srcRect/>
          <a:stretch/>
        </p:blipFill>
        <p:spPr>
          <a:xfrm>
            <a:off x="6312893" y="651614"/>
            <a:ext cx="4528278" cy="2411161"/>
          </a:xfrm>
          <a:prstGeom prst="rect">
            <a:avLst/>
          </a:prstGeom>
          <a:noFill/>
          <a:ln>
            <a:noFill/>
          </a:ln>
        </p:spPr>
      </p:pic>
      <p:pic>
        <p:nvPicPr>
          <p:cNvPr id="209" name="Google Shape;209;p11" descr="Read Write Inc"/>
          <p:cNvPicPr preferRelativeResize="0"/>
          <p:nvPr/>
        </p:nvPicPr>
        <p:blipFill rotWithShape="1">
          <a:blip r:embed="rId4">
            <a:alphaModFix/>
          </a:blip>
          <a:srcRect/>
          <a:stretch/>
        </p:blipFill>
        <p:spPr>
          <a:xfrm>
            <a:off x="1015826" y="1524192"/>
            <a:ext cx="4528279" cy="2411162"/>
          </a:xfrm>
          <a:prstGeom prst="rect">
            <a:avLst/>
          </a:prstGeom>
          <a:noFill/>
          <a:ln>
            <a:noFill/>
          </a:ln>
        </p:spPr>
      </p:pic>
      <p:pic>
        <p:nvPicPr>
          <p:cNvPr id="210" name="Google Shape;210;p11" descr="Untitled"/>
          <p:cNvPicPr preferRelativeResize="0"/>
          <p:nvPr/>
        </p:nvPicPr>
        <p:blipFill rotWithShape="1">
          <a:blip r:embed="rId5">
            <a:alphaModFix/>
          </a:blip>
          <a:srcRect/>
          <a:stretch/>
        </p:blipFill>
        <p:spPr>
          <a:xfrm>
            <a:off x="6545705" y="3633811"/>
            <a:ext cx="4172411" cy="194036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2"/>
          <p:cNvSpPr txBox="1">
            <a:spLocks noGrp="1"/>
          </p:cNvSpPr>
          <p:nvPr>
            <p:ph type="title"/>
          </p:nvPr>
        </p:nvSpPr>
        <p:spPr>
          <a:xfrm>
            <a:off x="1097279" y="286604"/>
            <a:ext cx="10455623" cy="1129242"/>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Storybook reading lessons</a:t>
            </a:r>
            <a:endParaRPr sz="6000" dirty="0">
              <a:latin typeface="SassoonPrimaryInfant" pitchFamily="2" charset="0"/>
            </a:endParaRPr>
          </a:p>
        </p:txBody>
      </p:sp>
      <p:sp>
        <p:nvSpPr>
          <p:cNvPr id="217" name="Google Shape;217;p12"/>
          <p:cNvSpPr txBox="1">
            <a:spLocks noGrp="1"/>
          </p:cNvSpPr>
          <p:nvPr>
            <p:ph type="body" idx="1"/>
          </p:nvPr>
        </p:nvSpPr>
        <p:spPr>
          <a:xfrm>
            <a:off x="700057" y="1828800"/>
            <a:ext cx="10970833" cy="435569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SzPts val="2000"/>
              <a:buNone/>
            </a:pPr>
            <a:r>
              <a:rPr lang="en-GB" sz="3200" dirty="0">
                <a:latin typeface="SassoonPrimaryInfant" pitchFamily="2" charset="0"/>
              </a:rPr>
              <a:t>Children learn to read story green words, speedy green and red words from the storybook they are reading.</a:t>
            </a:r>
            <a:endParaRPr sz="3200" dirty="0">
              <a:latin typeface="SassoonPrimaryInfant" pitchFamily="2" charset="0"/>
            </a:endParaRPr>
          </a:p>
          <a:p>
            <a:pPr marL="0" lvl="0" indent="0" algn="l" rtl="0">
              <a:lnSpc>
                <a:spcPct val="90000"/>
              </a:lnSpc>
              <a:spcBef>
                <a:spcPts val="1400"/>
              </a:spcBef>
              <a:spcAft>
                <a:spcPts val="0"/>
              </a:spcAft>
              <a:buSzPts val="2000"/>
              <a:buNone/>
            </a:pPr>
            <a:r>
              <a:rPr lang="en-GB" sz="3200" dirty="0">
                <a:latin typeface="SassoonPrimaryInfant" pitchFamily="2" charset="0"/>
              </a:rPr>
              <a:t>Green words are words which children can use Fred Talk to read the words. </a:t>
            </a:r>
            <a:endParaRPr sz="3200" dirty="0">
              <a:latin typeface="SassoonPrimaryInfant" pitchFamily="2" charset="0"/>
            </a:endParaRPr>
          </a:p>
          <a:p>
            <a:pPr marL="0" lvl="0" indent="0" algn="l" rtl="0">
              <a:lnSpc>
                <a:spcPct val="90000"/>
              </a:lnSpc>
              <a:spcBef>
                <a:spcPts val="1400"/>
              </a:spcBef>
              <a:spcAft>
                <a:spcPts val="0"/>
              </a:spcAft>
              <a:buSzPts val="2000"/>
              <a:buNone/>
            </a:pPr>
            <a:r>
              <a:rPr lang="en-GB" sz="3200" dirty="0">
                <a:latin typeface="SassoonPrimaryInfant" pitchFamily="2" charset="0"/>
              </a:rPr>
              <a:t>Red words are tricky words which are difficult to decode.</a:t>
            </a:r>
            <a:endParaRPr sz="3200" dirty="0">
              <a:latin typeface="SassoonPrimaryInfant" pitchFamily="2" charset="0"/>
            </a:endParaRPr>
          </a:p>
        </p:txBody>
      </p:sp>
      <p:pic>
        <p:nvPicPr>
          <p:cNvPr id="221" name="Google Shape;221;p12" descr="A close up of a logo&#10;&#10;Description automatically generated"/>
          <p:cNvPicPr preferRelativeResize="0"/>
          <p:nvPr/>
        </p:nvPicPr>
        <p:blipFill rotWithShape="1">
          <a:blip r:embed="rId3">
            <a:alphaModFix/>
          </a:blip>
          <a:srcRect/>
          <a:stretch/>
        </p:blipFill>
        <p:spPr>
          <a:xfrm>
            <a:off x="5349595" y="4672277"/>
            <a:ext cx="2723650" cy="1304685"/>
          </a:xfrm>
          <a:prstGeom prst="rect">
            <a:avLst/>
          </a:prstGeom>
          <a:noFill/>
          <a:ln w="9525" cap="flat" cmpd="sng">
            <a:solidFill>
              <a:schemeClr val="dk1"/>
            </a:solidFill>
            <a:prstDash val="solid"/>
            <a:round/>
            <a:headEnd type="none" w="sm" len="sm"/>
            <a:tailEnd type="none" w="sm" len="sm"/>
          </a:ln>
        </p:spPr>
      </p:pic>
      <p:pic>
        <p:nvPicPr>
          <p:cNvPr id="223" name="Google Shape;223;p12" descr="Untitled"/>
          <p:cNvPicPr preferRelativeResize="0"/>
          <p:nvPr/>
        </p:nvPicPr>
        <p:blipFill rotWithShape="1">
          <a:blip r:embed="rId4">
            <a:alphaModFix/>
          </a:blip>
          <a:srcRect/>
          <a:stretch/>
        </p:blipFill>
        <p:spPr>
          <a:xfrm>
            <a:off x="700057" y="4547782"/>
            <a:ext cx="4172411" cy="1940361"/>
          </a:xfrm>
          <a:prstGeom prst="rect">
            <a:avLst/>
          </a:prstGeom>
          <a:noFill/>
          <a:ln>
            <a:noFill/>
          </a:ln>
        </p:spPr>
      </p:pic>
      <p:pic>
        <p:nvPicPr>
          <p:cNvPr id="2" name="Picture 1">
            <a:extLst>
              <a:ext uri="{FF2B5EF4-FFF2-40B4-BE49-F238E27FC236}">
                <a16:creationId xmlns:a16="http://schemas.microsoft.com/office/drawing/2014/main" id="{F40028E2-4DEB-E145-2930-8E6DB69FC0C1}"/>
              </a:ext>
            </a:extLst>
          </p:cNvPr>
          <p:cNvPicPr>
            <a:picLocks noChangeAspect="1"/>
          </p:cNvPicPr>
          <p:nvPr/>
        </p:nvPicPr>
        <p:blipFill>
          <a:blip r:embed="rId5"/>
          <a:stretch>
            <a:fillRect/>
          </a:stretch>
        </p:blipFill>
        <p:spPr>
          <a:xfrm>
            <a:off x="8652388" y="4536899"/>
            <a:ext cx="3129576" cy="217557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13"/>
          <p:cNvSpPr txBox="1">
            <a:spLocks noGrp="1"/>
          </p:cNvSpPr>
          <p:nvPr>
            <p:ph type="title"/>
          </p:nvPr>
        </p:nvSpPr>
        <p:spPr>
          <a:xfrm>
            <a:off x="1097280" y="286604"/>
            <a:ext cx="10058400" cy="126689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Reading the book</a:t>
            </a:r>
            <a:endParaRPr sz="6000" dirty="0">
              <a:latin typeface="SassoonPrimaryInfant" pitchFamily="2" charset="0"/>
            </a:endParaRPr>
          </a:p>
        </p:txBody>
      </p:sp>
      <p:sp>
        <p:nvSpPr>
          <p:cNvPr id="231" name="Google Shape;231;p13"/>
          <p:cNvSpPr txBox="1">
            <a:spLocks noGrp="1"/>
          </p:cNvSpPr>
          <p:nvPr>
            <p:ph type="body" idx="1"/>
          </p:nvPr>
        </p:nvSpPr>
        <p:spPr>
          <a:xfrm>
            <a:off x="589935" y="1845734"/>
            <a:ext cx="10565745" cy="4387918"/>
          </a:xfrm>
          <a:prstGeom prst="rect">
            <a:avLst/>
          </a:prstGeom>
          <a:noFill/>
          <a:ln>
            <a:noFill/>
          </a:ln>
        </p:spPr>
        <p:txBody>
          <a:bodyPr spcFirstLastPara="1" wrap="square" lIns="0" tIns="45700" rIns="0" bIns="45700" anchor="t" anchorCtr="0">
            <a:normAutofit fontScale="25000" lnSpcReduction="20000"/>
          </a:bodyPr>
          <a:lstStyle/>
          <a:p>
            <a:pPr marL="0" lvl="0" indent="0" algn="l" rtl="0">
              <a:lnSpc>
                <a:spcPct val="90000"/>
              </a:lnSpc>
              <a:spcBef>
                <a:spcPts val="0"/>
              </a:spcBef>
              <a:spcAft>
                <a:spcPts val="0"/>
              </a:spcAft>
              <a:buSzPct val="100000"/>
              <a:buNone/>
            </a:pPr>
            <a:r>
              <a:rPr lang="en-GB" sz="9600" dirty="0">
                <a:latin typeface="SassoonPrimaryInfant" pitchFamily="2" charset="0"/>
              </a:rPr>
              <a:t>Children read a story book 3 times:</a:t>
            </a:r>
            <a:endParaRPr sz="9600" dirty="0">
              <a:latin typeface="SassoonPrimaryInfant" pitchFamily="2" charset="0"/>
            </a:endParaRPr>
          </a:p>
          <a:p>
            <a:pPr marL="0" lvl="0" indent="0" algn="l" rtl="0">
              <a:lnSpc>
                <a:spcPct val="90000"/>
              </a:lnSpc>
              <a:spcBef>
                <a:spcPts val="1400"/>
              </a:spcBef>
              <a:spcAft>
                <a:spcPts val="0"/>
              </a:spcAft>
              <a:buSzPct val="100000"/>
              <a:buNone/>
            </a:pPr>
            <a:r>
              <a:rPr lang="en-GB" sz="9600" dirty="0">
                <a:latin typeface="SassoonPrimaryInfant" pitchFamily="2" charset="0"/>
              </a:rPr>
              <a:t>First read – decoding</a:t>
            </a:r>
            <a:endParaRPr sz="9600" dirty="0">
              <a:latin typeface="SassoonPrimaryInfant" pitchFamily="2" charset="0"/>
            </a:endParaRPr>
          </a:p>
          <a:p>
            <a:pPr marL="0" lvl="0" indent="0" algn="l" rtl="0">
              <a:lnSpc>
                <a:spcPct val="90000"/>
              </a:lnSpc>
              <a:spcBef>
                <a:spcPts val="1400"/>
              </a:spcBef>
              <a:spcAft>
                <a:spcPts val="0"/>
              </a:spcAft>
              <a:buSzPct val="100000"/>
              <a:buNone/>
            </a:pPr>
            <a:r>
              <a:rPr lang="en-GB" sz="9600" dirty="0">
                <a:latin typeface="SassoonPrimaryInfant" pitchFamily="2" charset="0"/>
              </a:rPr>
              <a:t>Second read – fluency</a:t>
            </a:r>
            <a:endParaRPr sz="9600" dirty="0">
              <a:latin typeface="SassoonPrimaryInfant" pitchFamily="2" charset="0"/>
            </a:endParaRPr>
          </a:p>
          <a:p>
            <a:pPr marL="0" lvl="0" indent="0" algn="l" rtl="0">
              <a:lnSpc>
                <a:spcPct val="90000"/>
              </a:lnSpc>
              <a:spcBef>
                <a:spcPts val="1400"/>
              </a:spcBef>
              <a:spcAft>
                <a:spcPts val="0"/>
              </a:spcAft>
              <a:buSzPct val="100000"/>
              <a:buNone/>
            </a:pPr>
            <a:r>
              <a:rPr lang="en-GB" sz="9600" dirty="0">
                <a:latin typeface="SassoonPrimaryInfant" pitchFamily="2" charset="0"/>
              </a:rPr>
              <a:t>Third read – comprehension</a:t>
            </a:r>
            <a:endParaRPr sz="9600" dirty="0">
              <a:latin typeface="SassoonPrimaryInfant" pitchFamily="2" charset="0"/>
            </a:endParaRPr>
          </a:p>
          <a:p>
            <a:pPr marL="91440" lvl="0" indent="0" algn="l" rtl="0">
              <a:lnSpc>
                <a:spcPct val="90000"/>
              </a:lnSpc>
              <a:spcBef>
                <a:spcPts val="1400"/>
              </a:spcBef>
              <a:spcAft>
                <a:spcPts val="0"/>
              </a:spcAft>
              <a:buSzPts val="500"/>
              <a:buNone/>
            </a:pPr>
            <a:endParaRPr sz="9600" dirty="0">
              <a:latin typeface="SassoonPrimaryInfant" pitchFamily="2" charset="0"/>
            </a:endParaRPr>
          </a:p>
          <a:p>
            <a:pPr marL="0" lvl="0" indent="0" algn="l" rtl="0">
              <a:lnSpc>
                <a:spcPct val="90000"/>
              </a:lnSpc>
              <a:spcBef>
                <a:spcPts val="1400"/>
              </a:spcBef>
              <a:spcAft>
                <a:spcPts val="0"/>
              </a:spcAft>
              <a:buSzPts val="500"/>
              <a:buNone/>
            </a:pPr>
            <a:r>
              <a:rPr lang="en-GB" sz="9600" dirty="0">
                <a:latin typeface="SassoonPrimaryInfant" pitchFamily="2" charset="0"/>
              </a:rPr>
              <a:t>After the final read, the children take the book home. Children should read this more than once at home.</a:t>
            </a:r>
            <a:endParaRPr sz="9600" dirty="0">
              <a:latin typeface="SassoonPrimaryInfant" pitchFamily="2" charset="0"/>
            </a:endParaRPr>
          </a:p>
          <a:p>
            <a:pPr marL="0" lvl="0" indent="0" algn="l" rtl="0">
              <a:lnSpc>
                <a:spcPct val="90000"/>
              </a:lnSpc>
              <a:spcBef>
                <a:spcPts val="1400"/>
              </a:spcBef>
              <a:spcAft>
                <a:spcPts val="0"/>
              </a:spcAft>
              <a:buSzPct val="32748"/>
              <a:buFont typeface="Noto Sans Symbols"/>
              <a:buNone/>
            </a:pPr>
            <a:endParaRPr lang="en-GB" sz="9600" b="1" dirty="0">
              <a:latin typeface="SassoonPrimaryInfant" pitchFamily="2" charset="0"/>
            </a:endParaRPr>
          </a:p>
          <a:p>
            <a:pPr marL="0" lvl="0" indent="0" algn="l" rtl="0">
              <a:lnSpc>
                <a:spcPct val="90000"/>
              </a:lnSpc>
              <a:spcBef>
                <a:spcPts val="1400"/>
              </a:spcBef>
              <a:spcAft>
                <a:spcPts val="0"/>
              </a:spcAft>
              <a:buSzPct val="32748"/>
              <a:buFont typeface="Noto Sans Symbols"/>
              <a:buNone/>
            </a:pPr>
            <a:r>
              <a:rPr lang="en-GB" sz="9600" b="1" dirty="0">
                <a:latin typeface="SassoonPrimaryInfant" pitchFamily="2" charset="0"/>
              </a:rPr>
              <a:t>Reading books will be given to the child when they are ready – stage not age.</a:t>
            </a:r>
          </a:p>
          <a:p>
            <a:pPr marL="0" lvl="0" indent="0" algn="l" rtl="0">
              <a:lnSpc>
                <a:spcPct val="90000"/>
              </a:lnSpc>
              <a:spcBef>
                <a:spcPts val="1400"/>
              </a:spcBef>
              <a:spcAft>
                <a:spcPts val="0"/>
              </a:spcAft>
              <a:buSzPct val="32748"/>
              <a:buFont typeface="Noto Sans Symbols"/>
              <a:buNone/>
            </a:pPr>
            <a:r>
              <a:rPr lang="en-GB" sz="9600" dirty="0">
                <a:latin typeface="SassoonPrimaryInfant" pitchFamily="2" charset="0"/>
              </a:rPr>
              <a:t>Reception children will receive a number of different reading materials before they are at the stage for one of the RWI storybooks.</a:t>
            </a:r>
            <a:endParaRPr sz="9600" dirty="0">
              <a:latin typeface="SassoonPrimaryInfant" pitchFamily="2" charset="0"/>
            </a:endParaRPr>
          </a:p>
          <a:p>
            <a:pPr marL="0" lvl="0" indent="0" algn="l" rtl="0">
              <a:lnSpc>
                <a:spcPct val="90000"/>
              </a:lnSpc>
              <a:spcBef>
                <a:spcPts val="1400"/>
              </a:spcBef>
              <a:spcAft>
                <a:spcPts val="0"/>
              </a:spcAft>
              <a:buSzPct val="100000"/>
              <a:buNone/>
            </a:pPr>
            <a:endParaRPr sz="2800" dirty="0"/>
          </a:p>
          <a:p>
            <a:pPr marL="91440" lvl="0" indent="0" algn="l" rtl="0">
              <a:lnSpc>
                <a:spcPct val="90000"/>
              </a:lnSpc>
              <a:spcBef>
                <a:spcPts val="1400"/>
              </a:spcBef>
              <a:spcAft>
                <a:spcPts val="0"/>
              </a:spcAft>
              <a:buSzPct val="100000"/>
              <a:buNone/>
            </a:pPr>
            <a:endParaRPr dirty="0"/>
          </a:p>
        </p:txBody>
      </p:sp>
      <p:pic>
        <p:nvPicPr>
          <p:cNvPr id="232" name="Google Shape;232;p13"/>
          <p:cNvPicPr preferRelativeResize="0"/>
          <p:nvPr/>
        </p:nvPicPr>
        <p:blipFill rotWithShape="1">
          <a:blip r:embed="rId3">
            <a:alphaModFix/>
          </a:blip>
          <a:srcRect/>
          <a:stretch/>
        </p:blipFill>
        <p:spPr>
          <a:xfrm>
            <a:off x="7564875" y="715362"/>
            <a:ext cx="4115848" cy="2489954"/>
          </a:xfrm>
          <a:prstGeom prst="rect">
            <a:avLst/>
          </a:prstGeom>
          <a:noFill/>
          <a:ln w="9525" cap="flat" cmpd="sng">
            <a:solidFill>
              <a:schemeClr val="accent5"/>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4"/>
          <p:cNvSpPr txBox="1">
            <a:spLocks noGrp="1"/>
          </p:cNvSpPr>
          <p:nvPr>
            <p:ph type="title"/>
          </p:nvPr>
        </p:nvSpPr>
        <p:spPr>
          <a:xfrm>
            <a:off x="1097280" y="286604"/>
            <a:ext cx="10058400" cy="1251262"/>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Book bag books</a:t>
            </a:r>
            <a:endParaRPr sz="6000" dirty="0">
              <a:latin typeface="SassoonPrimaryInfant" pitchFamily="2" charset="0"/>
            </a:endParaRPr>
          </a:p>
        </p:txBody>
      </p:sp>
      <p:sp>
        <p:nvSpPr>
          <p:cNvPr id="239" name="Google Shape;239;p14"/>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285750" lvl="0" indent="-285750" algn="l" rtl="0">
              <a:lnSpc>
                <a:spcPct val="90000"/>
              </a:lnSpc>
              <a:spcBef>
                <a:spcPts val="0"/>
              </a:spcBef>
              <a:spcAft>
                <a:spcPts val="0"/>
              </a:spcAft>
              <a:buSzPts val="2000"/>
              <a:buChar char=" "/>
            </a:pPr>
            <a:r>
              <a:rPr lang="en-GB" sz="2800" dirty="0">
                <a:solidFill>
                  <a:srgbClr val="6C6869"/>
                </a:solidFill>
                <a:latin typeface="SassoonPrimaryInfant" pitchFamily="2" charset="0"/>
                <a:ea typeface="Arial"/>
                <a:cs typeface="Arial"/>
                <a:sym typeface="Arial"/>
              </a:rPr>
              <a:t>These books provide extra reading practice at home.</a:t>
            </a:r>
            <a:endParaRPr sz="2800" dirty="0">
              <a:latin typeface="SassoonPrimaryInfant" pitchFamily="2" charset="0"/>
            </a:endParaRPr>
          </a:p>
          <a:p>
            <a:pPr marL="285750" lvl="0" indent="-285750" algn="l" rtl="0">
              <a:lnSpc>
                <a:spcPct val="90000"/>
              </a:lnSpc>
              <a:spcBef>
                <a:spcPts val="1400"/>
              </a:spcBef>
              <a:spcAft>
                <a:spcPts val="0"/>
              </a:spcAft>
              <a:buSzPts val="2000"/>
              <a:buChar char=" "/>
            </a:pPr>
            <a:r>
              <a:rPr lang="en-GB" sz="2800" dirty="0">
                <a:solidFill>
                  <a:srgbClr val="6C6869"/>
                </a:solidFill>
                <a:latin typeface="SassoonPrimaryInfant" pitchFamily="2" charset="0"/>
                <a:ea typeface="Arial"/>
                <a:cs typeface="Arial"/>
                <a:sym typeface="Arial"/>
              </a:rPr>
              <a:t>They are uniquely matched to the </a:t>
            </a:r>
            <a:r>
              <a:rPr lang="en-GB" sz="2800" i="1" dirty="0">
                <a:solidFill>
                  <a:srgbClr val="6C6869"/>
                </a:solidFill>
                <a:latin typeface="SassoonPrimaryInfant" pitchFamily="2" charset="0"/>
                <a:ea typeface="Arial"/>
                <a:cs typeface="Arial"/>
                <a:sym typeface="Arial"/>
              </a:rPr>
              <a:t>Read Write Inc.</a:t>
            </a:r>
            <a:r>
              <a:rPr lang="en-GB" sz="2800" dirty="0">
                <a:solidFill>
                  <a:srgbClr val="6C6869"/>
                </a:solidFill>
                <a:latin typeface="SassoonPrimaryInfant" pitchFamily="2" charset="0"/>
                <a:ea typeface="Arial"/>
                <a:cs typeface="Arial"/>
                <a:sym typeface="Arial"/>
              </a:rPr>
              <a:t> Phonics Storybooks.</a:t>
            </a:r>
            <a:endParaRPr sz="2800" dirty="0">
              <a:latin typeface="SassoonPrimaryInfant" pitchFamily="2" charset="0"/>
            </a:endParaRPr>
          </a:p>
          <a:p>
            <a:pPr marL="285750" lvl="0" indent="-285750" algn="l" rtl="0">
              <a:lnSpc>
                <a:spcPct val="90000"/>
              </a:lnSpc>
              <a:spcBef>
                <a:spcPts val="1400"/>
              </a:spcBef>
              <a:spcAft>
                <a:spcPts val="0"/>
              </a:spcAft>
              <a:buSzPts val="2000"/>
              <a:buChar char=" "/>
            </a:pPr>
            <a:r>
              <a:rPr lang="en-GB" sz="2800" dirty="0">
                <a:solidFill>
                  <a:srgbClr val="6C6869"/>
                </a:solidFill>
                <a:latin typeface="SassoonPrimaryInfant" pitchFamily="2" charset="0"/>
                <a:ea typeface="Arial"/>
                <a:cs typeface="Arial"/>
                <a:sym typeface="Arial"/>
              </a:rPr>
              <a:t>They help to reinforce children's learning of phonics at the appropriate level.</a:t>
            </a:r>
            <a:endParaRPr sz="2800" dirty="0">
              <a:latin typeface="SassoonPrimaryInfant" pitchFamily="2" charset="0"/>
            </a:endParaRPr>
          </a:p>
        </p:txBody>
      </p:sp>
      <p:pic>
        <p:nvPicPr>
          <p:cNvPr id="241" name="Google Shape;241;p14"/>
          <p:cNvPicPr preferRelativeResize="0"/>
          <p:nvPr/>
        </p:nvPicPr>
        <p:blipFill rotWithShape="1">
          <a:blip r:embed="rId3">
            <a:alphaModFix/>
          </a:blip>
          <a:srcRect/>
          <a:stretch/>
        </p:blipFill>
        <p:spPr>
          <a:xfrm>
            <a:off x="1932506" y="4303981"/>
            <a:ext cx="1321691" cy="1719048"/>
          </a:xfrm>
          <a:prstGeom prst="rect">
            <a:avLst/>
          </a:prstGeom>
          <a:noFill/>
          <a:ln>
            <a:noFill/>
          </a:ln>
        </p:spPr>
      </p:pic>
      <p:pic>
        <p:nvPicPr>
          <p:cNvPr id="242" name="Google Shape;242;p14"/>
          <p:cNvPicPr preferRelativeResize="0"/>
          <p:nvPr/>
        </p:nvPicPr>
        <p:blipFill rotWithShape="1">
          <a:blip r:embed="rId4">
            <a:alphaModFix/>
          </a:blip>
          <a:srcRect/>
          <a:stretch/>
        </p:blipFill>
        <p:spPr>
          <a:xfrm>
            <a:off x="4089423" y="4303981"/>
            <a:ext cx="1322182" cy="1719048"/>
          </a:xfrm>
          <a:prstGeom prst="rect">
            <a:avLst/>
          </a:prstGeom>
          <a:noFill/>
          <a:ln>
            <a:noFill/>
          </a:ln>
        </p:spPr>
      </p:pic>
      <p:pic>
        <p:nvPicPr>
          <p:cNvPr id="243" name="Google Shape;243;p14"/>
          <p:cNvPicPr preferRelativeResize="0"/>
          <p:nvPr/>
        </p:nvPicPr>
        <p:blipFill rotWithShape="1">
          <a:blip r:embed="rId5">
            <a:alphaModFix/>
          </a:blip>
          <a:srcRect/>
          <a:stretch/>
        </p:blipFill>
        <p:spPr>
          <a:xfrm>
            <a:off x="6246831" y="4287577"/>
            <a:ext cx="1323816" cy="1719048"/>
          </a:xfrm>
          <a:prstGeom prst="rect">
            <a:avLst/>
          </a:prstGeom>
          <a:noFill/>
          <a:ln>
            <a:noFill/>
          </a:ln>
        </p:spPr>
      </p:pic>
      <p:pic>
        <p:nvPicPr>
          <p:cNvPr id="244" name="Google Shape;244;p14"/>
          <p:cNvPicPr preferRelativeResize="0"/>
          <p:nvPr/>
        </p:nvPicPr>
        <p:blipFill rotWithShape="1">
          <a:blip r:embed="rId6">
            <a:alphaModFix/>
          </a:blip>
          <a:srcRect/>
          <a:stretch/>
        </p:blipFill>
        <p:spPr>
          <a:xfrm>
            <a:off x="8325090" y="4303981"/>
            <a:ext cx="1320060" cy="17190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5"/>
          <p:cNvSpPr txBox="1">
            <a:spLocks noGrp="1"/>
          </p:cNvSpPr>
          <p:nvPr>
            <p:ph type="title"/>
          </p:nvPr>
        </p:nvSpPr>
        <p:spPr>
          <a:xfrm>
            <a:off x="1097280" y="286603"/>
            <a:ext cx="10058400" cy="1296391"/>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Writing activities </a:t>
            </a:r>
            <a:endParaRPr sz="6000" dirty="0">
              <a:latin typeface="SassoonPrimaryInfant" pitchFamily="2" charset="0"/>
            </a:endParaRPr>
          </a:p>
        </p:txBody>
      </p:sp>
      <p:pic>
        <p:nvPicPr>
          <p:cNvPr id="251" name="Google Shape;251;p15"/>
          <p:cNvPicPr preferRelativeResize="0">
            <a:picLocks noGrp="1"/>
          </p:cNvPicPr>
          <p:nvPr>
            <p:ph type="body" idx="1"/>
          </p:nvPr>
        </p:nvPicPr>
        <p:blipFill rotWithShape="1">
          <a:blip r:embed="rId3">
            <a:alphaModFix/>
          </a:blip>
          <a:srcRect/>
          <a:stretch/>
        </p:blipFill>
        <p:spPr>
          <a:xfrm>
            <a:off x="6841312" y="365125"/>
            <a:ext cx="4020651" cy="6117842"/>
          </a:xfrm>
          <a:prstGeom prst="rect">
            <a:avLst/>
          </a:prstGeom>
          <a:noFill/>
          <a:ln>
            <a:noFill/>
          </a:ln>
        </p:spPr>
      </p:pic>
      <p:pic>
        <p:nvPicPr>
          <p:cNvPr id="252" name="Google Shape;252;p15"/>
          <p:cNvPicPr preferRelativeResize="0"/>
          <p:nvPr/>
        </p:nvPicPr>
        <p:blipFill rotWithShape="1">
          <a:blip r:embed="rId4">
            <a:alphaModFix/>
          </a:blip>
          <a:srcRect/>
          <a:stretch/>
        </p:blipFill>
        <p:spPr>
          <a:xfrm>
            <a:off x="630381" y="1825625"/>
            <a:ext cx="4675909" cy="416088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956379" y="4029536"/>
            <a:ext cx="4711622" cy="985811"/>
          </a:xfrm>
        </p:spPr>
        <p:txBody>
          <a:bodyPr>
            <a:normAutofit/>
          </a:bodyPr>
          <a:lstStyle/>
          <a:p>
            <a:r>
              <a:rPr lang="en-US" dirty="0"/>
              <a:t>Parent Meeting</a:t>
            </a:r>
            <a:br>
              <a:rPr lang="en-US" dirty="0"/>
            </a:br>
            <a:r>
              <a:rPr lang="en-US" dirty="0"/>
              <a:t>Storytimes</a:t>
            </a:r>
          </a:p>
        </p:txBody>
      </p:sp>
      <p:sp>
        <p:nvSpPr>
          <p:cNvPr id="2" name="Rectangle 1">
            <a:extLst>
              <a:ext uri="{FF2B5EF4-FFF2-40B4-BE49-F238E27FC236}">
                <a16:creationId xmlns:a16="http://schemas.microsoft.com/office/drawing/2014/main" id="{5E23D496-34E4-D059-193A-06DA9BA4C80F}"/>
              </a:ext>
            </a:extLst>
          </p:cNvPr>
          <p:cNvSpPr/>
          <p:nvPr/>
        </p:nvSpPr>
        <p:spPr>
          <a:xfrm>
            <a:off x="6096000" y="6401892"/>
            <a:ext cx="4572000" cy="372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Arial"/>
            </a:endParaRPr>
          </a:p>
        </p:txBody>
      </p:sp>
    </p:spTree>
    <p:extLst>
      <p:ext uri="{BB962C8B-B14F-4D97-AF65-F5344CB8AC3E}">
        <p14:creationId xmlns:p14="http://schemas.microsoft.com/office/powerpoint/2010/main" val="1449078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8000"/>
              <a:buFont typeface="Calibri"/>
              <a:buNone/>
            </a:pPr>
            <a:endParaRPr/>
          </a:p>
        </p:txBody>
      </p:sp>
      <p:sp>
        <p:nvSpPr>
          <p:cNvPr id="117" name="Google Shape;117;p1"/>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endParaRPr/>
          </a:p>
        </p:txBody>
      </p:sp>
      <p:pic>
        <p:nvPicPr>
          <p:cNvPr id="118" name="Google Shape;118;p1"/>
          <p:cNvPicPr preferRelativeResize="0"/>
          <p:nvPr/>
        </p:nvPicPr>
        <p:blipFill>
          <a:blip r:embed="rId3">
            <a:alphaModFix/>
          </a:blip>
          <a:stretch>
            <a:fillRect/>
          </a:stretch>
        </p:blipFill>
        <p:spPr>
          <a:xfrm>
            <a:off x="1361750" y="1081550"/>
            <a:ext cx="9886950" cy="3867150"/>
          </a:xfrm>
          <a:prstGeom prst="rect">
            <a:avLst/>
          </a:prstGeom>
          <a:noFill/>
          <a:ln>
            <a:noFill/>
          </a:ln>
        </p:spPr>
      </p:pic>
    </p:spTree>
    <p:extLst>
      <p:ext uri="{BB962C8B-B14F-4D97-AF65-F5344CB8AC3E}">
        <p14:creationId xmlns:p14="http://schemas.microsoft.com/office/powerpoint/2010/main" val="4265398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EE31C-E898-9A9E-C908-54564A38D5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86D213-44A1-21E3-8D56-1D7B06EBA745}"/>
              </a:ext>
            </a:extLst>
          </p:cNvPr>
          <p:cNvSpPr>
            <a:spLocks noGrp="1"/>
          </p:cNvSpPr>
          <p:nvPr>
            <p:ph type="body" idx="1"/>
          </p:nvPr>
        </p:nvSpPr>
        <p:spPr>
          <a:xfrm>
            <a:off x="658761" y="1845734"/>
            <a:ext cx="10496919" cy="4023360"/>
          </a:xfrm>
        </p:spPr>
        <p:txBody>
          <a:bodyPr/>
          <a:lstStyle/>
          <a:p>
            <a:r>
              <a:rPr lang="en-US" sz="3200" dirty="0">
                <a:latin typeface="SassoonPrimaryInfant" pitchFamily="2" charset="0"/>
              </a:rPr>
              <a:t>Children who never have a story read to them, who never hear words that rhyme, who never imagine fighting with dragons or marrying a prince, have the odds overwhelmingly against them.</a:t>
            </a:r>
          </a:p>
          <a:p>
            <a:endParaRPr lang="en-US" dirty="0">
              <a:solidFill>
                <a:schemeClr val="accent3"/>
              </a:solidFill>
              <a:latin typeface="SassoonPrimaryInfant" pitchFamily="2" charset="0"/>
            </a:endParaRPr>
          </a:p>
          <a:p>
            <a:pPr algn="r"/>
            <a:r>
              <a:rPr lang="en-US" sz="2800" i="1" dirty="0">
                <a:latin typeface="SassoonPrimaryInfant" pitchFamily="2" charset="0"/>
              </a:rPr>
              <a:t>Maryanne Wolf</a:t>
            </a:r>
          </a:p>
          <a:p>
            <a:pPr algn="r"/>
            <a:endParaRPr lang="en-US" dirty="0">
              <a:solidFill>
                <a:schemeClr val="accent3"/>
              </a:solidFill>
            </a:endParaRPr>
          </a:p>
          <a:p>
            <a:endParaRPr lang="en-US" dirty="0"/>
          </a:p>
        </p:txBody>
      </p:sp>
    </p:spTree>
    <p:extLst>
      <p:ext uri="{BB962C8B-B14F-4D97-AF65-F5344CB8AC3E}">
        <p14:creationId xmlns:p14="http://schemas.microsoft.com/office/powerpoint/2010/main" val="2221679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5"/>
          <p:cNvSpPr txBox="1">
            <a:spLocks noGrp="1"/>
          </p:cNvSpPr>
          <p:nvPr>
            <p:ph type="title"/>
          </p:nvPr>
        </p:nvSpPr>
        <p:spPr>
          <a:xfrm>
            <a:off x="1097280" y="286603"/>
            <a:ext cx="10058400" cy="1296391"/>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Reading to your child </a:t>
            </a:r>
            <a:endParaRPr sz="6000" dirty="0">
              <a:latin typeface="SassoonPrimaryInfant" pitchFamily="2" charset="0"/>
            </a:endParaRPr>
          </a:p>
        </p:txBody>
      </p:sp>
      <p:sp>
        <p:nvSpPr>
          <p:cNvPr id="3" name="Text Placeholder 2">
            <a:extLst>
              <a:ext uri="{FF2B5EF4-FFF2-40B4-BE49-F238E27FC236}">
                <a16:creationId xmlns:a16="http://schemas.microsoft.com/office/drawing/2014/main" id="{DB4B32DE-C5FB-9AD7-C2DA-034B9FD72517}"/>
              </a:ext>
            </a:extLst>
          </p:cNvPr>
          <p:cNvSpPr>
            <a:spLocks noGrp="1"/>
          </p:cNvSpPr>
          <p:nvPr>
            <p:ph type="body" idx="1"/>
          </p:nvPr>
        </p:nvSpPr>
        <p:spPr/>
        <p:txBody>
          <a:bodyPr/>
          <a:lstStyle/>
          <a:p>
            <a:r>
              <a:rPr lang="en-GB" dirty="0">
                <a:latin typeface="SassoonPrimaryInfant" pitchFamily="2" charset="0"/>
                <a:hlinkClick r:id="rId3"/>
              </a:rPr>
              <a:t>https://schools.ruthmiskin.com/training/view/3ftbygK6/7vjAK61T</a:t>
            </a:r>
            <a:endParaRPr lang="en-GB" dirty="0">
              <a:latin typeface="SassoonPrimaryInfant" pitchFamily="2" charset="0"/>
            </a:endParaRPr>
          </a:p>
        </p:txBody>
      </p:sp>
      <p:pic>
        <p:nvPicPr>
          <p:cNvPr id="5" name="Picture 4">
            <a:extLst>
              <a:ext uri="{FF2B5EF4-FFF2-40B4-BE49-F238E27FC236}">
                <a16:creationId xmlns:a16="http://schemas.microsoft.com/office/drawing/2014/main" id="{1489C3D5-443E-237E-6E8B-148CC7DB5AD9}"/>
              </a:ext>
            </a:extLst>
          </p:cNvPr>
          <p:cNvPicPr>
            <a:picLocks noChangeAspect="1"/>
          </p:cNvPicPr>
          <p:nvPr/>
        </p:nvPicPr>
        <p:blipFill>
          <a:blip r:embed="rId4"/>
          <a:stretch>
            <a:fillRect/>
          </a:stretch>
        </p:blipFill>
        <p:spPr>
          <a:xfrm>
            <a:off x="3312672" y="3021294"/>
            <a:ext cx="4966089" cy="2856837"/>
          </a:xfrm>
          <a:prstGeom prst="rect">
            <a:avLst/>
          </a:prstGeom>
        </p:spPr>
      </p:pic>
    </p:spTree>
    <p:extLst>
      <p:ext uri="{BB962C8B-B14F-4D97-AF65-F5344CB8AC3E}">
        <p14:creationId xmlns:p14="http://schemas.microsoft.com/office/powerpoint/2010/main" val="164657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7ADA-27B8-CA4C-AC1E-2044221C4218}"/>
              </a:ext>
            </a:extLst>
          </p:cNvPr>
          <p:cNvSpPr>
            <a:spLocks noGrp="1"/>
          </p:cNvSpPr>
          <p:nvPr>
            <p:ph type="title"/>
          </p:nvPr>
        </p:nvSpPr>
        <p:spPr/>
        <p:txBody>
          <a:bodyPr>
            <a:normAutofit/>
          </a:bodyPr>
          <a:lstStyle/>
          <a:p>
            <a:pPr algn="ctr"/>
            <a:r>
              <a:rPr lang="en-US" dirty="0">
                <a:latin typeface="SassoonPrimaryInfant" pitchFamily="2" charset="0"/>
              </a:rPr>
              <a:t>10 things your child learns when you read aloud stories and poems every day</a:t>
            </a:r>
          </a:p>
        </p:txBody>
      </p:sp>
      <p:sp>
        <p:nvSpPr>
          <p:cNvPr id="3" name="Content Placeholder 2">
            <a:extLst>
              <a:ext uri="{FF2B5EF4-FFF2-40B4-BE49-F238E27FC236}">
                <a16:creationId xmlns:a16="http://schemas.microsoft.com/office/drawing/2014/main" id="{48AE2A18-44D0-CA4E-8E20-56BAD98D875C}"/>
              </a:ext>
            </a:extLst>
          </p:cNvPr>
          <p:cNvSpPr>
            <a:spLocks noGrp="1"/>
          </p:cNvSpPr>
          <p:nvPr>
            <p:ph type="body" idx="1"/>
          </p:nvPr>
        </p:nvSpPr>
        <p:spPr>
          <a:xfrm>
            <a:off x="1806892" y="2167464"/>
            <a:ext cx="8639175" cy="5661248"/>
          </a:xfrm>
        </p:spPr>
        <p:txBody>
          <a:bodyPr>
            <a:normAutofit/>
          </a:bodyPr>
          <a:lstStyle/>
          <a:p>
            <a:pPr marL="538163" indent="-538163">
              <a:buClrTx/>
              <a:buFont typeface="+mj-lt"/>
              <a:buAutoNum type="arabicPeriod"/>
            </a:pPr>
            <a:r>
              <a:rPr lang="en-US" sz="2400" dirty="0">
                <a:latin typeface="SassoonPrimaryInfant" pitchFamily="2" charset="0"/>
              </a:rPr>
              <a:t>Sustain attention.</a:t>
            </a:r>
          </a:p>
          <a:p>
            <a:pPr marL="538163" indent="-538163">
              <a:buClrTx/>
              <a:buFont typeface="+mj-lt"/>
              <a:buAutoNum type="arabicPeriod"/>
            </a:pPr>
            <a:r>
              <a:rPr lang="en-US" sz="2400" dirty="0">
                <a:latin typeface="SassoonPrimaryInfant" pitchFamily="2" charset="0"/>
              </a:rPr>
              <a:t>Appreciate rhythm and rhyme.</a:t>
            </a:r>
          </a:p>
          <a:p>
            <a:pPr marL="538163" indent="-538163">
              <a:buClrTx/>
              <a:buFont typeface="+mj-lt"/>
              <a:buAutoNum type="arabicPeriod"/>
            </a:pPr>
            <a:r>
              <a:rPr lang="en-US" sz="2400" dirty="0">
                <a:latin typeface="SassoonPrimaryInfant" pitchFamily="2" charset="0"/>
              </a:rPr>
              <a:t>Build pictures in their minds from the words on the page.</a:t>
            </a:r>
            <a:endParaRPr lang="en-GB" sz="2400" dirty="0">
              <a:latin typeface="SassoonPrimaryInfant" pitchFamily="2" charset="0"/>
            </a:endParaRPr>
          </a:p>
          <a:p>
            <a:pPr marL="538163" indent="-538163">
              <a:buClrTx/>
              <a:buFont typeface="+mj-lt"/>
              <a:buAutoNum type="arabicPeriod"/>
            </a:pPr>
            <a:r>
              <a:rPr lang="en-US" sz="2400" dirty="0">
                <a:latin typeface="SassoonPrimaryInfant" pitchFamily="2" charset="0"/>
              </a:rPr>
              <a:t>Understand </a:t>
            </a:r>
            <a:r>
              <a:rPr lang="en-US" sz="2400" dirty="0" err="1">
                <a:latin typeface="SassoonPrimaryInfant" pitchFamily="2" charset="0"/>
              </a:rPr>
              <a:t>humour</a:t>
            </a:r>
            <a:r>
              <a:rPr lang="en-US" sz="2400" dirty="0">
                <a:latin typeface="SassoonPrimaryInfant" pitchFamily="2" charset="0"/>
              </a:rPr>
              <a:t> and irony. </a:t>
            </a:r>
            <a:endParaRPr lang="en-GB" sz="2400" dirty="0">
              <a:latin typeface="SassoonPrimaryInfant" pitchFamily="2" charset="0"/>
            </a:endParaRPr>
          </a:p>
          <a:p>
            <a:pPr marL="538163" indent="-538163">
              <a:buClrTx/>
              <a:buFont typeface="+mj-lt"/>
              <a:buAutoNum type="arabicPeriod"/>
            </a:pPr>
            <a:r>
              <a:rPr lang="en-US" sz="2400" dirty="0">
                <a:latin typeface="SassoonPrimaryInfant" pitchFamily="2" charset="0"/>
              </a:rPr>
              <a:t>Use new words and phrases in different contexts  - and later in writing.</a:t>
            </a:r>
            <a:endParaRPr lang="en-GB" sz="2400" dirty="0">
              <a:latin typeface="SassoonPrimaryInfant" pitchFamily="2" charset="0"/>
            </a:endParaRPr>
          </a:p>
          <a:p>
            <a:pPr marL="538163" indent="-538163">
              <a:buClrTx/>
              <a:buFont typeface="+mj-lt"/>
              <a:buAutoNum type="arabicPeriod"/>
            </a:pPr>
            <a:r>
              <a:rPr lang="en-US" sz="2400" dirty="0">
                <a:latin typeface="SassoonPrimaryInfant" pitchFamily="2" charset="0"/>
              </a:rPr>
              <a:t>Learn new vocabulary and knowledge of the world.</a:t>
            </a:r>
            <a:endParaRPr lang="en-GB" sz="2400" dirty="0">
              <a:latin typeface="SassoonPrimaryInfant" pitchFamily="2" charset="0"/>
            </a:endParaRPr>
          </a:p>
        </p:txBody>
      </p:sp>
    </p:spTree>
    <p:extLst>
      <p:ext uri="{BB962C8B-B14F-4D97-AF65-F5344CB8AC3E}">
        <p14:creationId xmlns:p14="http://schemas.microsoft.com/office/powerpoint/2010/main" val="136650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7ADA-27B8-CA4C-AC1E-2044221C4218}"/>
              </a:ext>
            </a:extLst>
          </p:cNvPr>
          <p:cNvSpPr>
            <a:spLocks noGrp="1"/>
          </p:cNvSpPr>
          <p:nvPr>
            <p:ph type="title"/>
          </p:nvPr>
        </p:nvSpPr>
        <p:spPr/>
        <p:txBody>
          <a:bodyPr>
            <a:normAutofit/>
          </a:bodyPr>
          <a:lstStyle/>
          <a:p>
            <a:pPr algn="ctr"/>
            <a:r>
              <a:rPr lang="en-US" dirty="0">
                <a:latin typeface="SassoonPrimaryInfant" pitchFamily="2" charset="0"/>
              </a:rPr>
              <a:t>10 things your child learns when you read aloud stories and poems every day</a:t>
            </a:r>
          </a:p>
        </p:txBody>
      </p:sp>
      <p:sp>
        <p:nvSpPr>
          <p:cNvPr id="3" name="Content Placeholder 2">
            <a:extLst>
              <a:ext uri="{FF2B5EF4-FFF2-40B4-BE49-F238E27FC236}">
                <a16:creationId xmlns:a16="http://schemas.microsoft.com/office/drawing/2014/main" id="{48AE2A18-44D0-CA4E-8E20-56BAD98D875C}"/>
              </a:ext>
            </a:extLst>
          </p:cNvPr>
          <p:cNvSpPr>
            <a:spLocks noGrp="1"/>
          </p:cNvSpPr>
          <p:nvPr>
            <p:ph type="body" idx="1"/>
          </p:nvPr>
        </p:nvSpPr>
        <p:spPr>
          <a:xfrm>
            <a:off x="1776412" y="2290017"/>
            <a:ext cx="8639175" cy="5661248"/>
          </a:xfrm>
        </p:spPr>
        <p:txBody>
          <a:bodyPr>
            <a:normAutofit/>
          </a:bodyPr>
          <a:lstStyle/>
          <a:p>
            <a:pPr marL="579438" indent="-579438">
              <a:buClrTx/>
              <a:buFont typeface="+mj-lt"/>
              <a:buAutoNum type="arabicPeriod" startAt="7"/>
            </a:pPr>
            <a:r>
              <a:rPr lang="en-US" sz="2400" dirty="0">
                <a:latin typeface="SassoonPrimaryInfant" pitchFamily="2" charset="0"/>
              </a:rPr>
              <a:t>Think about characters’ feelings and use appropriate voices.</a:t>
            </a:r>
            <a:endParaRPr lang="en-GB" sz="2400" dirty="0">
              <a:latin typeface="SassoonPrimaryInfant" pitchFamily="2" charset="0"/>
            </a:endParaRPr>
          </a:p>
          <a:p>
            <a:pPr marL="579438" indent="-579438">
              <a:buClrTx/>
              <a:buFont typeface="+mj-lt"/>
              <a:buAutoNum type="arabicPeriod" startAt="7"/>
            </a:pPr>
            <a:r>
              <a:rPr lang="en-US" sz="2400" dirty="0">
                <a:latin typeface="SassoonPrimaryInfant" pitchFamily="2" charset="0"/>
              </a:rPr>
              <a:t>Follow a plot with all its twists and turns.</a:t>
            </a:r>
            <a:endParaRPr lang="en-GB" sz="2400" dirty="0">
              <a:latin typeface="SassoonPrimaryInfant" pitchFamily="2" charset="0"/>
            </a:endParaRPr>
          </a:p>
          <a:p>
            <a:pPr marL="579438" indent="-579438">
              <a:buClrTx/>
              <a:buFont typeface="+mj-lt"/>
              <a:buAutoNum type="arabicPeriod" startAt="7"/>
            </a:pPr>
            <a:r>
              <a:rPr lang="en-US" sz="2400" dirty="0">
                <a:latin typeface="SassoonPrimaryInfant" pitchFamily="2" charset="0"/>
              </a:rPr>
              <a:t>Understand suspense and predict what’s about to happen next.</a:t>
            </a:r>
            <a:endParaRPr lang="en-GB" sz="2400" dirty="0">
              <a:latin typeface="SassoonPrimaryInfant" pitchFamily="2" charset="0"/>
            </a:endParaRPr>
          </a:p>
          <a:p>
            <a:pPr marL="579438" indent="-579438">
              <a:buClrTx/>
              <a:buFont typeface="+mj-lt"/>
              <a:buAutoNum type="arabicPeriod" startAt="7"/>
            </a:pPr>
            <a:r>
              <a:rPr lang="en-US" sz="2400" dirty="0">
                <a:latin typeface="SassoonPrimaryInfant" pitchFamily="2" charset="0"/>
              </a:rPr>
              <a:t>Link sentences and ideas from one passage to the next.</a:t>
            </a:r>
            <a:endParaRPr lang="en-GB" sz="2400" dirty="0">
              <a:latin typeface="SassoonPrimaryInfant" pitchFamily="2" charset="0"/>
            </a:endParaRPr>
          </a:p>
        </p:txBody>
      </p:sp>
    </p:spTree>
    <p:extLst>
      <p:ext uri="{BB962C8B-B14F-4D97-AF65-F5344CB8AC3E}">
        <p14:creationId xmlns:p14="http://schemas.microsoft.com/office/powerpoint/2010/main" val="207976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024776"/>
          </a:xfrm>
        </p:spPr>
        <p:txBody>
          <a:bodyPr>
            <a:normAutofit/>
          </a:bodyPr>
          <a:lstStyle/>
          <a:p>
            <a:r>
              <a:rPr lang="en-US" sz="6000" dirty="0">
                <a:latin typeface="SassoonPrimaryInfant" pitchFamily="2" charset="0"/>
              </a:rPr>
              <a:t>Top Tips - Storytime</a:t>
            </a:r>
          </a:p>
        </p:txBody>
      </p:sp>
      <p:sp>
        <p:nvSpPr>
          <p:cNvPr id="3" name="Content Placeholder 2"/>
          <p:cNvSpPr>
            <a:spLocks noGrp="1"/>
          </p:cNvSpPr>
          <p:nvPr>
            <p:ph type="body" idx="1"/>
          </p:nvPr>
        </p:nvSpPr>
        <p:spPr>
          <a:xfrm>
            <a:off x="1845935" y="1592825"/>
            <a:ext cx="8639175" cy="4759113"/>
          </a:xfrm>
        </p:spPr>
        <p:txBody>
          <a:bodyPr>
            <a:normAutofit lnSpcReduction="10000"/>
          </a:bodyPr>
          <a:lstStyle/>
          <a:p>
            <a:pPr marL="538163" indent="-538163">
              <a:buClrTx/>
              <a:buAutoNum type="arabicPeriod"/>
            </a:pPr>
            <a:r>
              <a:rPr lang="en-US" sz="2400" dirty="0">
                <a:latin typeface="SassoonPrimaryInfant" pitchFamily="2" charset="0"/>
              </a:rPr>
              <a:t>Make it a treat.</a:t>
            </a:r>
          </a:p>
          <a:p>
            <a:pPr marL="538163" indent="-538163">
              <a:buClrTx/>
              <a:buAutoNum type="arabicPeriod"/>
            </a:pPr>
            <a:r>
              <a:rPr lang="en-US" sz="2400" dirty="0">
                <a:latin typeface="SassoonPrimaryInfant" pitchFamily="2" charset="0"/>
              </a:rPr>
              <a:t>Make it a special quiet time.</a:t>
            </a:r>
          </a:p>
          <a:p>
            <a:pPr marL="538163" indent="-538163">
              <a:buClrTx/>
              <a:buAutoNum type="arabicPeriod"/>
            </a:pPr>
            <a:r>
              <a:rPr lang="en-US" sz="2400" dirty="0">
                <a:latin typeface="SassoonPrimaryInfant" pitchFamily="2" charset="0"/>
              </a:rPr>
              <a:t>Show curiosity. </a:t>
            </a:r>
          </a:p>
          <a:p>
            <a:pPr marL="538163" indent="-538163">
              <a:buClrTx/>
              <a:buAutoNum type="arabicPeriod"/>
            </a:pPr>
            <a:r>
              <a:rPr lang="en-US" sz="2400" dirty="0">
                <a:latin typeface="SassoonPrimaryInfant" pitchFamily="2" charset="0"/>
              </a:rPr>
              <a:t>Read story once without stopping.</a:t>
            </a:r>
          </a:p>
          <a:p>
            <a:pPr marL="538163" indent="-538163">
              <a:buClrTx/>
              <a:buAutoNum type="arabicPeriod"/>
            </a:pPr>
            <a:r>
              <a:rPr lang="en-US" sz="2400" dirty="0">
                <a:latin typeface="SassoonPrimaryInfant" pitchFamily="2" charset="0"/>
              </a:rPr>
              <a:t>Chat about the story.</a:t>
            </a:r>
          </a:p>
          <a:p>
            <a:pPr marL="538163" indent="-538163">
              <a:buClrTx/>
              <a:buAutoNum type="arabicPeriod"/>
            </a:pPr>
            <a:r>
              <a:rPr lang="en-US" sz="2400" dirty="0">
                <a:latin typeface="SassoonPrimaryInfant" pitchFamily="2" charset="0"/>
              </a:rPr>
              <a:t>Avoid testing with questions.</a:t>
            </a:r>
          </a:p>
          <a:p>
            <a:pPr marL="538163" indent="-538163">
              <a:buClrTx/>
              <a:buAutoNum type="arabicPeriod"/>
            </a:pPr>
            <a:r>
              <a:rPr lang="en-US" sz="2400" dirty="0">
                <a:latin typeface="SassoonPrimaryInfant" pitchFamily="2" charset="0"/>
              </a:rPr>
              <a:t>Link to other stories and experiences.</a:t>
            </a:r>
          </a:p>
          <a:p>
            <a:pPr marL="538163" indent="-538163">
              <a:buClrTx/>
              <a:buAutoNum type="arabicPeriod"/>
            </a:pPr>
            <a:r>
              <a:rPr lang="en-US" sz="2400" dirty="0">
                <a:latin typeface="SassoonPrimaryInfant" pitchFamily="2" charset="0"/>
              </a:rPr>
              <a:t>Read </a:t>
            </a:r>
            <a:r>
              <a:rPr lang="en-US" sz="2400" dirty="0" err="1">
                <a:latin typeface="SassoonPrimaryInfant" pitchFamily="2" charset="0"/>
              </a:rPr>
              <a:t>favourites</a:t>
            </a:r>
            <a:r>
              <a:rPr lang="en-US" sz="2400" dirty="0">
                <a:latin typeface="SassoonPrimaryInfant" pitchFamily="2" charset="0"/>
              </a:rPr>
              <a:t> over and over again.</a:t>
            </a:r>
          </a:p>
          <a:p>
            <a:pPr marL="538163" indent="-538163">
              <a:buClrTx/>
              <a:buAutoNum type="arabicPeriod"/>
            </a:pPr>
            <a:r>
              <a:rPr lang="en-US" sz="2400" dirty="0">
                <a:latin typeface="SassoonPrimaryInfant" pitchFamily="2" charset="0"/>
              </a:rPr>
              <a:t>Use different voices.</a:t>
            </a:r>
          </a:p>
          <a:p>
            <a:pPr marL="538163" indent="-538163">
              <a:buClrTx/>
              <a:buAutoNum type="arabicPeriod"/>
            </a:pPr>
            <a:r>
              <a:rPr lang="en-GB" sz="2400" dirty="0">
                <a:latin typeface="SassoonPrimaryInfant" pitchFamily="2" charset="0"/>
              </a:rPr>
              <a:t>Love </a:t>
            </a:r>
            <a:r>
              <a:rPr lang="en-US" sz="2400" dirty="0">
                <a:latin typeface="SassoonPrimaryInfant" pitchFamily="2" charset="0"/>
              </a:rPr>
              <a:t>the book.</a:t>
            </a:r>
          </a:p>
        </p:txBody>
      </p:sp>
    </p:spTree>
    <p:extLst>
      <p:ext uri="{BB962C8B-B14F-4D97-AF65-F5344CB8AC3E}">
        <p14:creationId xmlns:p14="http://schemas.microsoft.com/office/powerpoint/2010/main" val="380618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445" y="286603"/>
            <a:ext cx="10825316" cy="1450757"/>
          </a:xfrm>
        </p:spPr>
        <p:txBody>
          <a:bodyPr>
            <a:noAutofit/>
          </a:bodyPr>
          <a:lstStyle/>
          <a:p>
            <a:r>
              <a:rPr lang="en-US" sz="6000" dirty="0">
                <a:latin typeface="SassoonPrimaryInfant" pitchFamily="2" charset="0"/>
              </a:rPr>
              <a:t>Repeated readings,  Again! Again!</a:t>
            </a:r>
          </a:p>
        </p:txBody>
      </p:sp>
      <p:sp>
        <p:nvSpPr>
          <p:cNvPr id="3" name="Content Placeholder 2"/>
          <p:cNvSpPr>
            <a:spLocks noGrp="1"/>
          </p:cNvSpPr>
          <p:nvPr>
            <p:ph type="body" idx="1"/>
          </p:nvPr>
        </p:nvSpPr>
        <p:spPr>
          <a:xfrm>
            <a:off x="1818032" y="1949066"/>
            <a:ext cx="8091293" cy="1698848"/>
          </a:xfrm>
        </p:spPr>
        <p:txBody>
          <a:bodyPr/>
          <a:lstStyle/>
          <a:p>
            <a:pPr indent="12700"/>
            <a:r>
              <a:rPr lang="en-US" sz="3200" dirty="0">
                <a:latin typeface="SassoonPrimaryInfant" pitchFamily="2" charset="0"/>
              </a:rPr>
              <a:t>Children are wired to thrive on </a:t>
            </a:r>
            <a:r>
              <a:rPr lang="en-US" sz="3200" b="1" dirty="0">
                <a:latin typeface="SassoonPrimaryInfant" pitchFamily="2" charset="0"/>
              </a:rPr>
              <a:t>repetition.</a:t>
            </a:r>
          </a:p>
          <a:p>
            <a:endParaRPr lang="en-US" dirty="0"/>
          </a:p>
          <a:p>
            <a:endParaRPr lang="en-US" dirty="0">
              <a:solidFill>
                <a:schemeClr val="accent6"/>
              </a:solidFill>
            </a:endParaRPr>
          </a:p>
        </p:txBody>
      </p:sp>
      <p:pic>
        <p:nvPicPr>
          <p:cNvPr id="5" name="Content Placeholder 27">
            <a:extLst>
              <a:ext uri="{FF2B5EF4-FFF2-40B4-BE49-F238E27FC236}">
                <a16:creationId xmlns:a16="http://schemas.microsoft.com/office/drawing/2014/main" id="{D76D1347-4C07-72F5-6AE7-656F3D6D6551}"/>
              </a:ext>
            </a:extLst>
          </p:cNvPr>
          <p:cNvPicPr>
            <a:picLocks noChangeAspect="1"/>
          </p:cNvPicPr>
          <p:nvPr/>
        </p:nvPicPr>
        <p:blipFill>
          <a:blip r:embed="rId3"/>
          <a:stretch>
            <a:fillRect/>
          </a:stretch>
        </p:blipFill>
        <p:spPr>
          <a:xfrm>
            <a:off x="2612097" y="3428750"/>
            <a:ext cx="1161765" cy="1855305"/>
          </a:xfrm>
          <a:prstGeom prst="rect">
            <a:avLst/>
          </a:prstGeom>
        </p:spPr>
      </p:pic>
      <p:pic>
        <p:nvPicPr>
          <p:cNvPr id="6" name="Picture 5">
            <a:extLst>
              <a:ext uri="{FF2B5EF4-FFF2-40B4-BE49-F238E27FC236}">
                <a16:creationId xmlns:a16="http://schemas.microsoft.com/office/drawing/2014/main" id="{2AC1630F-2E9A-4908-6324-460444DAE817}"/>
              </a:ext>
            </a:extLst>
          </p:cNvPr>
          <p:cNvPicPr>
            <a:picLocks noChangeAspect="1"/>
          </p:cNvPicPr>
          <p:nvPr/>
        </p:nvPicPr>
        <p:blipFill>
          <a:blip r:embed="rId4"/>
          <a:stretch>
            <a:fillRect/>
          </a:stretch>
        </p:blipFill>
        <p:spPr>
          <a:xfrm>
            <a:off x="8315244" y="3654125"/>
            <a:ext cx="1161765" cy="1653144"/>
          </a:xfrm>
          <a:prstGeom prst="rect">
            <a:avLst/>
          </a:prstGeom>
        </p:spPr>
      </p:pic>
      <p:pic>
        <p:nvPicPr>
          <p:cNvPr id="7" name="Picture 6">
            <a:extLst>
              <a:ext uri="{FF2B5EF4-FFF2-40B4-BE49-F238E27FC236}">
                <a16:creationId xmlns:a16="http://schemas.microsoft.com/office/drawing/2014/main" id="{C0C559F0-8DAC-69C7-38D8-01E841093E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27989" y="3746652"/>
            <a:ext cx="1273162" cy="1537403"/>
          </a:xfrm>
          <a:prstGeom prst="rect">
            <a:avLst/>
          </a:prstGeom>
        </p:spPr>
      </p:pic>
      <p:pic>
        <p:nvPicPr>
          <p:cNvPr id="8" name="Picture 7" descr="A close up of text on a white background&#10;&#10;Description automatically generated">
            <a:extLst>
              <a:ext uri="{FF2B5EF4-FFF2-40B4-BE49-F238E27FC236}">
                <a16:creationId xmlns:a16="http://schemas.microsoft.com/office/drawing/2014/main" id="{9DD5DD98-C8D8-5D4E-8FB5-3BB40B9851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8684" y="3551833"/>
            <a:ext cx="1638344" cy="1738433"/>
          </a:xfrm>
          <a:prstGeom prst="rect">
            <a:avLst/>
          </a:prstGeom>
        </p:spPr>
      </p:pic>
      <p:pic>
        <p:nvPicPr>
          <p:cNvPr id="9" name="Picture 8" descr="A close up of a sign&#10;&#10;Description automatically generated">
            <a:extLst>
              <a:ext uri="{FF2B5EF4-FFF2-40B4-BE49-F238E27FC236}">
                <a16:creationId xmlns:a16="http://schemas.microsoft.com/office/drawing/2014/main" id="{CAA3DF48-0A2C-B41D-82CE-7AB72673F3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3920" y="3232272"/>
            <a:ext cx="1703952" cy="2054418"/>
          </a:xfrm>
          <a:prstGeom prst="rect">
            <a:avLst/>
          </a:prstGeom>
        </p:spPr>
      </p:pic>
    </p:spTree>
    <p:extLst>
      <p:ext uri="{BB962C8B-B14F-4D97-AF65-F5344CB8AC3E}">
        <p14:creationId xmlns:p14="http://schemas.microsoft.com/office/powerpoint/2010/main" val="1102732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286558"/>
          </a:xfrm>
        </p:spPr>
        <p:txBody>
          <a:bodyPr>
            <a:normAutofit/>
          </a:bodyPr>
          <a:lstStyle/>
          <a:p>
            <a:r>
              <a:rPr lang="en-US" sz="6000" dirty="0">
                <a:latin typeface="SassoonPrimaryInfant" pitchFamily="2" charset="0"/>
              </a:rPr>
              <a:t>We’re Going on a Bear Hunt</a:t>
            </a:r>
          </a:p>
        </p:txBody>
      </p:sp>
      <p:pic>
        <p:nvPicPr>
          <p:cNvPr id="5" name="S.48 - We're Going on a Bear Hunt - Storytime at home.mpg">
            <a:hlinkClick r:id="" action="ppaction://media"/>
            <a:extLst>
              <a:ext uri="{FF2B5EF4-FFF2-40B4-BE49-F238E27FC236}">
                <a16:creationId xmlns:a16="http://schemas.microsoft.com/office/drawing/2014/main" id="{3B37007D-171F-B34C-BDD3-CB365D495F54}"/>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2327019" y="1967673"/>
            <a:ext cx="7537962" cy="4239930"/>
          </a:xfrm>
        </p:spPr>
      </p:pic>
    </p:spTree>
    <p:extLst>
      <p:ext uri="{BB962C8B-B14F-4D97-AF65-F5344CB8AC3E}">
        <p14:creationId xmlns:p14="http://schemas.microsoft.com/office/powerpoint/2010/main" val="18747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847528" y="580235"/>
            <a:ext cx="7478713" cy="864096"/>
          </a:xfrm>
        </p:spPr>
        <p:txBody>
          <a:bodyPr>
            <a:noAutofit/>
          </a:bodyPr>
          <a:lstStyle/>
          <a:p>
            <a:pPr eaLnBrk="1" hangingPunct="1"/>
            <a:r>
              <a:rPr lang="en-GB" sz="6000" dirty="0">
                <a:latin typeface="SassoonPrimaryInfant" pitchFamily="2" charset="0"/>
              </a:rPr>
              <a:t>Be a ‘talk-a-lot’ family</a:t>
            </a:r>
          </a:p>
        </p:txBody>
      </p:sp>
      <p:sp>
        <p:nvSpPr>
          <p:cNvPr id="28675" name="Content Placeholder 2"/>
          <p:cNvSpPr>
            <a:spLocks noGrp="1"/>
          </p:cNvSpPr>
          <p:nvPr>
            <p:ph type="body" idx="1"/>
          </p:nvPr>
        </p:nvSpPr>
        <p:spPr>
          <a:xfrm>
            <a:off x="1847528" y="1956618"/>
            <a:ext cx="8229600" cy="3996929"/>
          </a:xfrm>
        </p:spPr>
        <p:txBody>
          <a:bodyPr>
            <a:noAutofit/>
          </a:bodyPr>
          <a:lstStyle/>
          <a:p>
            <a:pPr marL="457200" indent="-457200">
              <a:buClrTx/>
              <a:buFont typeface="Arial" panose="020B0604020202020204" pitchFamily="34" charset="0"/>
              <a:buChar char="•"/>
            </a:pPr>
            <a:r>
              <a:rPr lang="en-GB" sz="3200" dirty="0">
                <a:latin typeface="SassoonPrimaryInfant" pitchFamily="2" charset="0"/>
              </a:rPr>
              <a:t>Talk with your child as much as possible. </a:t>
            </a:r>
          </a:p>
          <a:p>
            <a:pPr marL="457200" indent="-457200">
              <a:buClrTx/>
              <a:buFont typeface="Arial" panose="020B0604020202020204" pitchFamily="34" charset="0"/>
              <a:buChar char="•"/>
            </a:pPr>
            <a:r>
              <a:rPr lang="en-GB" sz="3200" dirty="0">
                <a:latin typeface="SassoonPrimaryInfant" pitchFamily="2" charset="0"/>
              </a:rPr>
              <a:t>Use new and ambitious vocabulary.</a:t>
            </a:r>
          </a:p>
          <a:p>
            <a:pPr marL="457200" indent="-457200">
              <a:buClrTx/>
              <a:buFont typeface="Arial" panose="020B0604020202020204" pitchFamily="34" charset="0"/>
              <a:buChar char="•"/>
            </a:pPr>
            <a:r>
              <a:rPr lang="en-GB" sz="3200" dirty="0">
                <a:latin typeface="SassoonPrimaryInfant" pitchFamily="2" charset="0"/>
              </a:rPr>
              <a:t>Build interesting sentences together.</a:t>
            </a:r>
          </a:p>
          <a:p>
            <a:pPr marL="457200" indent="-457200">
              <a:buFont typeface="Arial" panose="020B0604020202020204" pitchFamily="34" charset="0"/>
              <a:buChar char="•"/>
            </a:pPr>
            <a:endParaRPr lang="en-GB" sz="2800" dirty="0">
              <a:latin typeface="Arial" charset="0"/>
            </a:endParaRPr>
          </a:p>
          <a:p>
            <a:pPr eaLnBrk="1" hangingPunct="1">
              <a:buFont typeface="Wingdings" charset="0"/>
              <a:buNone/>
            </a:pPr>
            <a:endParaRPr lang="en-GB" sz="2800" dirty="0">
              <a:latin typeface="Arial" charset="0"/>
            </a:endParaRPr>
          </a:p>
          <a:p>
            <a:pPr eaLnBrk="1" hangingPunct="1">
              <a:buFont typeface="Wingdings" charset="0"/>
              <a:buNone/>
            </a:pPr>
            <a:endParaRPr lang="en-GB" sz="2800" dirty="0">
              <a:latin typeface="Arial" charset="0"/>
            </a:endParaRPr>
          </a:p>
          <a:p>
            <a:pPr eaLnBrk="1" hangingPunct="1">
              <a:buFont typeface="Wingdings" charset="0"/>
              <a:buNone/>
            </a:pPr>
            <a:endParaRPr lang="en-GB" sz="2800" dirty="0">
              <a:latin typeface="Arial" charset="0"/>
            </a:endParaRPr>
          </a:p>
          <a:p>
            <a:pPr eaLnBrk="1" hangingPunct="1">
              <a:buFont typeface="Wingdings" charset="0"/>
              <a:buNone/>
            </a:pPr>
            <a:endParaRPr lang="en-GB" sz="2800" dirty="0">
              <a:latin typeface="Arial" charset="0"/>
            </a:endParaRPr>
          </a:p>
          <a:p>
            <a:pPr eaLnBrk="1" hangingPunct="1">
              <a:buFont typeface="Wingdings" charset="0"/>
              <a:buNone/>
            </a:pPr>
            <a:endParaRPr lang="en-GB" sz="2800" dirty="0">
              <a:latin typeface="Arial" charset="0"/>
            </a:endParaRPr>
          </a:p>
        </p:txBody>
      </p:sp>
    </p:spTree>
    <p:extLst>
      <p:ext uri="{BB962C8B-B14F-4D97-AF65-F5344CB8AC3E}">
        <p14:creationId xmlns:p14="http://schemas.microsoft.com/office/powerpoint/2010/main" val="86748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F2CC8-DE15-654D-9D80-DC0A1706511B}"/>
              </a:ext>
            </a:extLst>
          </p:cNvPr>
          <p:cNvSpPr>
            <a:spLocks noGrp="1"/>
          </p:cNvSpPr>
          <p:nvPr>
            <p:ph type="title"/>
          </p:nvPr>
        </p:nvSpPr>
        <p:spPr>
          <a:xfrm>
            <a:off x="1097280" y="286604"/>
            <a:ext cx="10058400" cy="1335720"/>
          </a:xfrm>
        </p:spPr>
        <p:txBody>
          <a:bodyPr>
            <a:normAutofit/>
          </a:bodyPr>
          <a:lstStyle/>
          <a:p>
            <a:r>
              <a:rPr lang="en-US" sz="6000" dirty="0">
                <a:latin typeface="SassoonPrimaryInfant" pitchFamily="2" charset="0"/>
              </a:rPr>
              <a:t>What can you do?</a:t>
            </a:r>
          </a:p>
        </p:txBody>
      </p:sp>
      <p:sp>
        <p:nvSpPr>
          <p:cNvPr id="3" name="Content Placeholder 2">
            <a:extLst>
              <a:ext uri="{FF2B5EF4-FFF2-40B4-BE49-F238E27FC236}">
                <a16:creationId xmlns:a16="http://schemas.microsoft.com/office/drawing/2014/main" id="{DDF6C960-CBF0-1745-812E-85F7F7488773}"/>
              </a:ext>
            </a:extLst>
          </p:cNvPr>
          <p:cNvSpPr>
            <a:spLocks noGrp="1"/>
          </p:cNvSpPr>
          <p:nvPr>
            <p:ph type="body" idx="1"/>
          </p:nvPr>
        </p:nvSpPr>
        <p:spPr/>
        <p:txBody>
          <a:bodyPr>
            <a:normAutofit/>
          </a:bodyPr>
          <a:lstStyle/>
          <a:p>
            <a:pPr marL="742950" indent="-742950">
              <a:buClrTx/>
              <a:buFont typeface="+mj-lt"/>
              <a:buAutoNum type="arabicPeriod"/>
            </a:pPr>
            <a:r>
              <a:rPr lang="en-GB" sz="3600" dirty="0">
                <a:latin typeface="SassoonPrimaryInfant" pitchFamily="2" charset="0"/>
              </a:rPr>
              <a:t>Read the same stories aloud again and again.</a:t>
            </a:r>
          </a:p>
          <a:p>
            <a:pPr marL="742950" indent="-742950">
              <a:buClrTx/>
              <a:buFont typeface="+mj-lt"/>
              <a:buAutoNum type="arabicPeriod"/>
            </a:pPr>
            <a:r>
              <a:rPr lang="en-GB" sz="3600" dirty="0">
                <a:latin typeface="SassoonPrimaryInfant" pitchFamily="2" charset="0"/>
              </a:rPr>
              <a:t>Read with enthusiasm – love each story.</a:t>
            </a:r>
          </a:p>
          <a:p>
            <a:pPr marL="742950" indent="-742950">
              <a:buClrTx/>
              <a:buFont typeface="+mj-lt"/>
              <a:buAutoNum type="arabicPeriod"/>
            </a:pPr>
            <a:r>
              <a:rPr lang="en-US" sz="3600" dirty="0">
                <a:latin typeface="SassoonPrimaryInfant" pitchFamily="2" charset="0"/>
              </a:rPr>
              <a:t>Talk with your child as much as possible.</a:t>
            </a:r>
          </a:p>
        </p:txBody>
      </p:sp>
    </p:spTree>
    <p:extLst>
      <p:ext uri="{BB962C8B-B14F-4D97-AF65-F5344CB8AC3E}">
        <p14:creationId xmlns:p14="http://schemas.microsoft.com/office/powerpoint/2010/main" val="254120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type="body" idx="1"/>
          </p:nvPr>
        </p:nvSpPr>
        <p:spPr/>
        <p:txBody>
          <a:bodyPr/>
          <a:lstStyle/>
          <a:p>
            <a:r>
              <a:rPr lang="en-GB" sz="3600" dirty="0">
                <a:latin typeface="SassoonPrimaryInfant" pitchFamily="2" charset="0"/>
              </a:rPr>
              <a:t>Children are made readers on the laps of their parents. </a:t>
            </a:r>
          </a:p>
          <a:p>
            <a:endParaRPr lang="en-GB" dirty="0">
              <a:solidFill>
                <a:schemeClr val="accent3"/>
              </a:solidFill>
              <a:latin typeface="SassoonPrimaryInfant" pitchFamily="2" charset="0"/>
            </a:endParaRPr>
          </a:p>
          <a:p>
            <a:pPr algn="r"/>
            <a:r>
              <a:rPr lang="en-GB" sz="3200" i="1" dirty="0">
                <a:latin typeface="SassoonPrimaryInfant" pitchFamily="2" charset="0"/>
              </a:rPr>
              <a:t>Emilie Buchwald</a:t>
            </a:r>
            <a:endParaRPr lang="en-US" sz="3200" i="1" dirty="0">
              <a:latin typeface="SassoonPrimaryInfant" pitchFamily="2" charset="0"/>
            </a:endParaRPr>
          </a:p>
          <a:p>
            <a:endParaRPr lang="en-US" dirty="0">
              <a:solidFill>
                <a:schemeClr val="accent3"/>
              </a:solidFill>
            </a:endParaRPr>
          </a:p>
          <a:p>
            <a:endParaRPr lang="en-US" dirty="0"/>
          </a:p>
          <a:p>
            <a:endParaRPr lang="en-US" dirty="0"/>
          </a:p>
        </p:txBody>
      </p:sp>
    </p:spTree>
    <p:extLst>
      <p:ext uri="{BB962C8B-B14F-4D97-AF65-F5344CB8AC3E}">
        <p14:creationId xmlns:p14="http://schemas.microsoft.com/office/powerpoint/2010/main" val="1570024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What is phonics?</a:t>
            </a:r>
            <a:endParaRPr sz="6000" dirty="0">
              <a:latin typeface="SassoonPrimaryInfant" pitchFamily="2" charset="0"/>
            </a:endParaRPr>
          </a:p>
        </p:txBody>
      </p:sp>
      <p:sp>
        <p:nvSpPr>
          <p:cNvPr id="124" name="Google Shape;124;p2"/>
          <p:cNvSpPr txBox="1">
            <a:spLocks noGrp="1"/>
          </p:cNvSpPr>
          <p:nvPr>
            <p:ph type="body" idx="1"/>
          </p:nvPr>
        </p:nvSpPr>
        <p:spPr>
          <a:xfrm>
            <a:off x="1097280" y="2239024"/>
            <a:ext cx="10058400" cy="402336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SzPts val="2800"/>
              <a:buNone/>
            </a:pPr>
            <a:r>
              <a:rPr lang="en-GB" sz="3600" dirty="0">
                <a:latin typeface="SassoonPrimaryInfant" pitchFamily="2" charset="0"/>
              </a:rPr>
              <a:t>Phonics  - the sounds that our alphabet represent.</a:t>
            </a:r>
            <a:endParaRPr sz="3600" dirty="0">
              <a:latin typeface="SassoonPrimaryInfant" pitchFamily="2" charset="0"/>
            </a:endParaRPr>
          </a:p>
          <a:p>
            <a:pPr marL="0" lvl="0" indent="0" algn="l" rtl="0">
              <a:lnSpc>
                <a:spcPct val="90000"/>
              </a:lnSpc>
              <a:spcBef>
                <a:spcPts val="1400"/>
              </a:spcBef>
              <a:spcAft>
                <a:spcPts val="0"/>
              </a:spcAft>
              <a:buSzPts val="2800"/>
              <a:buNone/>
            </a:pPr>
            <a:r>
              <a:rPr lang="en-GB" sz="3600" dirty="0">
                <a:latin typeface="SassoonPrimaryInfant" pitchFamily="2" charset="0"/>
              </a:rPr>
              <a:t>We have 26 letters, 44 sounds and 150+ ways of writing those sounds!</a:t>
            </a:r>
            <a:endParaRPr sz="3600" dirty="0">
              <a:latin typeface="SassoonPrimaryInfant" pitchFamily="2" charset="0"/>
            </a:endParaRPr>
          </a:p>
          <a:p>
            <a:pPr marL="0" lvl="0" indent="0" algn="l" rtl="0">
              <a:lnSpc>
                <a:spcPct val="90000"/>
              </a:lnSpc>
              <a:spcBef>
                <a:spcPts val="1400"/>
              </a:spcBef>
              <a:spcAft>
                <a:spcPts val="0"/>
              </a:spcAft>
              <a:buSzPts val="2800"/>
              <a:buNone/>
            </a:pPr>
            <a:r>
              <a:rPr lang="en-GB" sz="3600" dirty="0">
                <a:latin typeface="SassoonPrimaryInfant" pitchFamily="2" charset="0"/>
              </a:rPr>
              <a:t>We need to make sure our children learn these sounds quickly and that they are embedded.  </a:t>
            </a:r>
            <a:endParaRPr sz="3600" dirty="0">
              <a:latin typeface="SassoonPrimaryInfant" pitchFamily="2"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Useful websites </a:t>
            </a:r>
            <a:endParaRPr sz="6000" dirty="0">
              <a:latin typeface="SassoonPrimaryInfant" pitchFamily="2" charset="0"/>
            </a:endParaRPr>
          </a:p>
        </p:txBody>
      </p:sp>
      <p:sp>
        <p:nvSpPr>
          <p:cNvPr id="273" name="Google Shape;273;p17"/>
          <p:cNvSpPr txBox="1">
            <a:spLocks noGrp="1"/>
          </p:cNvSpPr>
          <p:nvPr>
            <p:ph type="body" idx="1"/>
          </p:nvPr>
        </p:nvSpPr>
        <p:spPr>
          <a:xfrm>
            <a:off x="1066805" y="1922609"/>
            <a:ext cx="10058400" cy="4023300"/>
          </a:xfrm>
          <a:prstGeom prst="rect">
            <a:avLst/>
          </a:prstGeom>
          <a:noFill/>
          <a:ln>
            <a:noFill/>
          </a:ln>
        </p:spPr>
        <p:txBody>
          <a:bodyPr spcFirstLastPara="1" wrap="square" lIns="0" tIns="45700" rIns="0" bIns="45700" anchor="t" anchorCtr="0">
            <a:normAutofit fontScale="25000" lnSpcReduction="20000"/>
          </a:bodyPr>
          <a:lstStyle/>
          <a:p>
            <a:pPr marL="0" lvl="0" indent="0" algn="l" rtl="0">
              <a:lnSpc>
                <a:spcPct val="90000"/>
              </a:lnSpc>
              <a:spcBef>
                <a:spcPts val="0"/>
              </a:spcBef>
              <a:spcAft>
                <a:spcPts val="0"/>
              </a:spcAft>
              <a:buSzPct val="115104"/>
              <a:buNone/>
            </a:pPr>
            <a:r>
              <a:rPr lang="en-GB" sz="8000" dirty="0">
                <a:latin typeface="SassoonPrimaryInfant" pitchFamily="2" charset="0"/>
              </a:rPr>
              <a:t>Ruth Miskin Parents’ Page:</a:t>
            </a:r>
            <a:endParaRPr sz="8000" dirty="0">
              <a:latin typeface="SassoonPrimaryInfant" pitchFamily="2" charset="0"/>
            </a:endParaRPr>
          </a:p>
          <a:p>
            <a:pPr marL="91440" lvl="0" indent="-114300" algn="l" rtl="0">
              <a:lnSpc>
                <a:spcPct val="90000"/>
              </a:lnSpc>
              <a:spcBef>
                <a:spcPts val="1400"/>
              </a:spcBef>
              <a:spcAft>
                <a:spcPts val="0"/>
              </a:spcAft>
              <a:buSzPct val="100000"/>
              <a:buChar char=" "/>
            </a:pPr>
            <a:r>
              <a:rPr lang="en-GB" sz="8000" u="sng" dirty="0">
                <a:solidFill>
                  <a:schemeClr val="hlink"/>
                </a:solidFill>
                <a:latin typeface="SassoonPrimaryInfant" pitchFamily="2" charset="0"/>
                <a:hlinkClick r:id="rId3"/>
              </a:rPr>
              <a:t>http://www.ruthmiskin.com/en/parents/</a:t>
            </a:r>
            <a:endParaRPr sz="8000" dirty="0">
              <a:latin typeface="SassoonPrimaryInfant" pitchFamily="2" charset="0"/>
            </a:endParaRPr>
          </a:p>
          <a:p>
            <a:pPr marL="91440" lvl="0" indent="0" algn="l" rtl="0">
              <a:lnSpc>
                <a:spcPct val="90000"/>
              </a:lnSpc>
              <a:spcBef>
                <a:spcPts val="1400"/>
              </a:spcBef>
              <a:spcAft>
                <a:spcPts val="0"/>
              </a:spcAft>
              <a:buSzPct val="27777"/>
              <a:buNone/>
            </a:pPr>
            <a:endParaRPr sz="8000" dirty="0">
              <a:latin typeface="SassoonPrimaryInfant" pitchFamily="2" charset="0"/>
            </a:endParaRPr>
          </a:p>
          <a:p>
            <a:pPr marL="0" lvl="0" indent="0" algn="l" rtl="0">
              <a:lnSpc>
                <a:spcPct val="90000"/>
              </a:lnSpc>
              <a:spcBef>
                <a:spcPts val="1400"/>
              </a:spcBef>
              <a:spcAft>
                <a:spcPts val="0"/>
              </a:spcAft>
              <a:buSzPct val="100000"/>
              <a:buNone/>
            </a:pPr>
            <a:r>
              <a:rPr lang="en-GB" sz="8000" dirty="0">
                <a:latin typeface="SassoonPrimaryInfant" pitchFamily="2" charset="0"/>
              </a:rPr>
              <a:t>Ruth Miskin Facebook:</a:t>
            </a:r>
            <a:endParaRPr sz="8000" dirty="0">
              <a:latin typeface="SassoonPrimaryInfant" pitchFamily="2" charset="0"/>
            </a:endParaRPr>
          </a:p>
          <a:p>
            <a:pPr marL="0" lvl="0" indent="0" algn="l" rtl="0">
              <a:lnSpc>
                <a:spcPct val="90000"/>
              </a:lnSpc>
              <a:spcBef>
                <a:spcPts val="1400"/>
              </a:spcBef>
              <a:spcAft>
                <a:spcPts val="0"/>
              </a:spcAft>
              <a:buSzPct val="100000"/>
              <a:buNone/>
            </a:pPr>
            <a:r>
              <a:rPr lang="en-GB" sz="8000" u="sng" dirty="0">
                <a:solidFill>
                  <a:schemeClr val="hlink"/>
                </a:solidFill>
                <a:latin typeface="SassoonPrimaryInfant" pitchFamily="2" charset="0"/>
                <a:hlinkClick r:id="rId4"/>
              </a:rPr>
              <a:t>https://www.facebook.com/miskin.education</a:t>
            </a:r>
            <a:endParaRPr sz="8000" dirty="0">
              <a:latin typeface="SassoonPrimaryInfant" pitchFamily="2" charset="0"/>
            </a:endParaRPr>
          </a:p>
          <a:p>
            <a:pPr marL="91440" lvl="0" indent="0" algn="l" rtl="0">
              <a:lnSpc>
                <a:spcPct val="90000"/>
              </a:lnSpc>
              <a:spcBef>
                <a:spcPts val="1400"/>
              </a:spcBef>
              <a:spcAft>
                <a:spcPts val="0"/>
              </a:spcAft>
              <a:buSzPct val="27777"/>
              <a:buNone/>
            </a:pPr>
            <a:endParaRPr sz="8000" dirty="0">
              <a:latin typeface="SassoonPrimaryInfant" pitchFamily="2" charset="0"/>
            </a:endParaRPr>
          </a:p>
          <a:p>
            <a:pPr marL="0" lvl="0" indent="0" algn="l" rtl="0">
              <a:lnSpc>
                <a:spcPct val="90000"/>
              </a:lnSpc>
              <a:spcBef>
                <a:spcPts val="1400"/>
              </a:spcBef>
              <a:spcAft>
                <a:spcPts val="0"/>
              </a:spcAft>
              <a:buSzPct val="100000"/>
              <a:buNone/>
            </a:pPr>
            <a:r>
              <a:rPr lang="en-GB" sz="8000" dirty="0">
                <a:latin typeface="SassoonPrimaryInfant" pitchFamily="2" charset="0"/>
              </a:rPr>
              <a:t>Free e-books for home reading:</a:t>
            </a:r>
            <a:endParaRPr sz="8000" dirty="0">
              <a:latin typeface="SassoonPrimaryInfant" pitchFamily="2" charset="0"/>
            </a:endParaRPr>
          </a:p>
          <a:p>
            <a:pPr marL="91440" lvl="0" indent="-114300" algn="l" rtl="0">
              <a:lnSpc>
                <a:spcPct val="90000"/>
              </a:lnSpc>
              <a:spcBef>
                <a:spcPts val="1400"/>
              </a:spcBef>
              <a:spcAft>
                <a:spcPts val="0"/>
              </a:spcAft>
              <a:buSzPct val="100000"/>
              <a:buChar char=" "/>
            </a:pPr>
            <a:r>
              <a:rPr lang="en-GB" sz="8000" u="sng" dirty="0">
                <a:solidFill>
                  <a:schemeClr val="hlink"/>
                </a:solidFill>
                <a:latin typeface="SassoonPrimaryInfant" pitchFamily="2" charset="0"/>
                <a:hlinkClick r:id="rId5"/>
              </a:rPr>
              <a:t>http://www.oxfordowl.co.uk/Reading/</a:t>
            </a:r>
            <a:endParaRPr sz="8000" dirty="0">
              <a:latin typeface="SassoonPrimaryInfant" pitchFamily="2" charset="0"/>
            </a:endParaRPr>
          </a:p>
          <a:p>
            <a:pPr marL="0" lvl="0" indent="0" algn="l" rtl="0">
              <a:lnSpc>
                <a:spcPct val="90000"/>
              </a:lnSpc>
              <a:spcBef>
                <a:spcPts val="1400"/>
              </a:spcBef>
              <a:spcAft>
                <a:spcPts val="0"/>
              </a:spcAft>
              <a:buNone/>
            </a:pPr>
            <a:endParaRPr sz="8000" dirty="0">
              <a:latin typeface="SassoonPrimaryInfant" pitchFamily="2" charset="0"/>
            </a:endParaRPr>
          </a:p>
          <a:p>
            <a:pPr marL="0" lvl="0" indent="0" algn="l" rtl="0">
              <a:lnSpc>
                <a:spcPct val="90000"/>
              </a:lnSpc>
              <a:spcBef>
                <a:spcPts val="1400"/>
              </a:spcBef>
              <a:spcAft>
                <a:spcPts val="0"/>
              </a:spcAft>
              <a:buSzPct val="27777"/>
              <a:buFont typeface="Noto Sans Symbols"/>
              <a:buNone/>
            </a:pPr>
            <a:r>
              <a:rPr lang="en-GB" sz="8000" dirty="0">
                <a:latin typeface="SassoonPrimaryInfant" pitchFamily="2" charset="0"/>
              </a:rPr>
              <a:t>School website</a:t>
            </a:r>
            <a:endParaRPr sz="8000" dirty="0">
              <a:latin typeface="SassoonPrimaryInfant" pitchFamily="2" charset="0"/>
            </a:endParaRPr>
          </a:p>
          <a:p>
            <a:pPr marL="0" lvl="0" indent="0" algn="l" rtl="0">
              <a:lnSpc>
                <a:spcPct val="90000"/>
              </a:lnSpc>
              <a:spcBef>
                <a:spcPts val="1400"/>
              </a:spcBef>
              <a:spcAft>
                <a:spcPts val="0"/>
              </a:spcAft>
              <a:buSzPct val="27777"/>
              <a:buFont typeface="Noto Sans Symbols"/>
              <a:buNone/>
            </a:pPr>
            <a:r>
              <a:rPr lang="en-GB" sz="8000" u="sng" dirty="0">
                <a:solidFill>
                  <a:schemeClr val="hlink"/>
                </a:solidFill>
                <a:latin typeface="SassoonPrimaryInfant" pitchFamily="2" charset="0"/>
                <a:hlinkClick r:id="rId6"/>
              </a:rPr>
              <a:t>https://www.tregonycpschool.co.uk/website/phonics/470117</a:t>
            </a:r>
            <a:r>
              <a:rPr lang="en-GB" sz="8000" dirty="0">
                <a:latin typeface="SassoonPrimaryInfant" pitchFamily="2" charset="0"/>
              </a:rPr>
              <a:t> </a:t>
            </a:r>
            <a:endParaRPr sz="8000" dirty="0">
              <a:latin typeface="SassoonPrimaryInfant" pitchFamily="2" charset="0"/>
            </a:endParaRPr>
          </a:p>
          <a:p>
            <a:pPr marL="91440" lvl="0" indent="0" algn="l" rtl="0">
              <a:lnSpc>
                <a:spcPct val="90000"/>
              </a:lnSpc>
              <a:spcBef>
                <a:spcPts val="1400"/>
              </a:spcBef>
              <a:spcAft>
                <a:spcPts val="0"/>
              </a:spcAft>
              <a:buSzPct val="27777"/>
              <a:buNone/>
            </a:pPr>
            <a:endParaRPr sz="7200" dirty="0"/>
          </a:p>
        </p:txBody>
      </p:sp>
      <p:pic>
        <p:nvPicPr>
          <p:cNvPr id="274" name="Google Shape;274;p17"/>
          <p:cNvPicPr preferRelativeResize="0"/>
          <p:nvPr/>
        </p:nvPicPr>
        <p:blipFill rotWithShape="1">
          <a:blip r:embed="rId7">
            <a:alphaModFix/>
          </a:blip>
          <a:srcRect/>
          <a:stretch/>
        </p:blipFill>
        <p:spPr>
          <a:xfrm>
            <a:off x="5573724" y="1912561"/>
            <a:ext cx="6618276" cy="202169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429" y="285750"/>
            <a:ext cx="7478713" cy="864096"/>
          </a:xfrm>
        </p:spPr>
        <p:txBody>
          <a:bodyPr>
            <a:normAutofit fontScale="90000"/>
          </a:bodyPr>
          <a:lstStyle/>
          <a:p>
            <a:r>
              <a:rPr lang="en-US" sz="6000" dirty="0">
                <a:latin typeface="SassoonPrimaryInfant" pitchFamily="2" charset="0"/>
              </a:rPr>
              <a:t>Any questions?</a:t>
            </a:r>
          </a:p>
        </p:txBody>
      </p:sp>
      <p:pic>
        <p:nvPicPr>
          <p:cNvPr id="4" name="Picture 3" descr="Icon&#10;&#10;Description automatically generated">
            <a:extLst>
              <a:ext uri="{FF2B5EF4-FFF2-40B4-BE49-F238E27FC236}">
                <a16:creationId xmlns:a16="http://schemas.microsoft.com/office/drawing/2014/main" id="{C9084687-1E2E-11A4-CBF6-63EC22E1B664}"/>
              </a:ext>
            </a:extLst>
          </p:cNvPr>
          <p:cNvPicPr>
            <a:picLocks noChangeAspect="1"/>
          </p:cNvPicPr>
          <p:nvPr/>
        </p:nvPicPr>
        <p:blipFill>
          <a:blip r:embed="rId2"/>
          <a:stretch>
            <a:fillRect/>
          </a:stretch>
        </p:blipFill>
        <p:spPr>
          <a:xfrm>
            <a:off x="3982620" y="2226056"/>
            <a:ext cx="4226761" cy="2872994"/>
          </a:xfrm>
          <a:prstGeom prst="rect">
            <a:avLst/>
          </a:prstGeom>
        </p:spPr>
      </p:pic>
    </p:spTree>
    <p:extLst>
      <p:ext uri="{BB962C8B-B14F-4D97-AF65-F5344CB8AC3E}">
        <p14:creationId xmlns:p14="http://schemas.microsoft.com/office/powerpoint/2010/main" val="1295433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endParaRPr/>
          </a:p>
        </p:txBody>
      </p:sp>
      <p:sp>
        <p:nvSpPr>
          <p:cNvPr id="131" name="Google Shape;131;p3"/>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ts val="2000"/>
              <a:buNone/>
            </a:pPr>
            <a:endParaRPr/>
          </a:p>
        </p:txBody>
      </p:sp>
      <p:sp>
        <p:nvSpPr>
          <p:cNvPr id="132" name="Google Shape;132;p3"/>
          <p:cNvSpPr txBox="1"/>
          <p:nvPr/>
        </p:nvSpPr>
        <p:spPr>
          <a:xfrm>
            <a:off x="1098884" y="906506"/>
            <a:ext cx="8229600" cy="765248"/>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l" rtl="0">
              <a:lnSpc>
                <a:spcPct val="90000"/>
              </a:lnSpc>
              <a:spcBef>
                <a:spcPts val="0"/>
              </a:spcBef>
              <a:spcAft>
                <a:spcPts val="0"/>
              </a:spcAft>
              <a:buClr>
                <a:schemeClr val="dk1"/>
              </a:buClr>
              <a:buSzPts val="4400"/>
              <a:buFont typeface="Calibri"/>
              <a:buNone/>
            </a:pPr>
            <a:r>
              <a:rPr lang="en-GB" sz="6000" b="0" i="0" u="none" strike="noStrike" cap="none" dirty="0">
                <a:solidFill>
                  <a:schemeClr val="dk1"/>
                </a:solidFill>
                <a:latin typeface="SassoonPrimaryInfant" pitchFamily="2" charset="0"/>
                <a:ea typeface="Calibri"/>
                <a:cs typeface="Calibri"/>
                <a:sym typeface="Calibri"/>
              </a:rPr>
              <a:t>What is Read Write Inc?</a:t>
            </a:r>
            <a:endParaRPr sz="6000" dirty="0">
              <a:latin typeface="SassoonPrimaryInfant" pitchFamily="2" charset="0"/>
            </a:endParaRPr>
          </a:p>
        </p:txBody>
      </p:sp>
      <p:sp>
        <p:nvSpPr>
          <p:cNvPr id="133" name="Google Shape;133;p3"/>
          <p:cNvSpPr txBox="1"/>
          <p:nvPr/>
        </p:nvSpPr>
        <p:spPr>
          <a:xfrm>
            <a:off x="1355558" y="1954547"/>
            <a:ext cx="8229600" cy="4525963"/>
          </a:xfrm>
          <a:prstGeom prst="rect">
            <a:avLst/>
          </a:prstGeom>
          <a:noFill/>
          <a:ln>
            <a:noFill/>
          </a:ln>
        </p:spPr>
        <p:txBody>
          <a:bodyPr spcFirstLastPara="1" wrap="square" lIns="91425" tIns="45700" rIns="91425" bIns="45700" anchor="t" anchorCtr="0">
            <a:normAutofit/>
          </a:bodyPr>
          <a:lstStyle/>
          <a:p>
            <a:pPr marR="0" lvl="0" algn="l" rtl="0">
              <a:lnSpc>
                <a:spcPct val="90000"/>
              </a:lnSpc>
              <a:spcBef>
                <a:spcPts val="0"/>
              </a:spcBef>
              <a:spcAft>
                <a:spcPts val="0"/>
              </a:spcAft>
              <a:buClr>
                <a:schemeClr val="dk1"/>
              </a:buClr>
              <a:buSzPts val="2800"/>
            </a:pPr>
            <a:r>
              <a:rPr lang="en-GB" sz="2800" u="sng" dirty="0">
                <a:solidFill>
                  <a:schemeClr val="hlink"/>
                </a:solidFill>
                <a:latin typeface="SassoonPrimaryInfant" pitchFamily="2" charset="0"/>
                <a:ea typeface="Calibri"/>
                <a:cs typeface="Calibri"/>
                <a:sym typeface="Calibri"/>
                <a:hlinkClick r:id="rId3"/>
              </a:rPr>
              <a:t>https://schools.ruthmiskin.com/training/view/7PHqbXG6/No0ngG8B</a:t>
            </a:r>
            <a:endParaRPr sz="2800" b="0" i="0" u="none" strike="noStrike" cap="none" dirty="0">
              <a:solidFill>
                <a:schemeClr val="dk1"/>
              </a:solidFill>
              <a:latin typeface="SassoonPrimaryInfant" pitchFamily="2" charset="0"/>
              <a:ea typeface="Calibri"/>
              <a:cs typeface="Calibri"/>
              <a:sym typeface="Calibri"/>
            </a:endParaRPr>
          </a:p>
          <a:p>
            <a:pPr marL="0" marR="0" lvl="0" indent="0" algn="l" rtl="0">
              <a:lnSpc>
                <a:spcPct val="90000"/>
              </a:lnSpc>
              <a:spcBef>
                <a:spcPts val="1000"/>
              </a:spcBef>
              <a:spcAft>
                <a:spcPts val="0"/>
              </a:spcAft>
              <a:buClr>
                <a:schemeClr val="dk1"/>
              </a:buClr>
              <a:buSzPts val="2800"/>
              <a:buFont typeface="Noto Sans Symbols"/>
              <a:buNone/>
            </a:pPr>
            <a:endParaRPr sz="2800" b="0" i="0" u="none" strike="noStrike" cap="none" dirty="0">
              <a:solidFill>
                <a:schemeClr val="dk1"/>
              </a:solidFill>
              <a:latin typeface="Calibri"/>
              <a:ea typeface="Calibri"/>
              <a:cs typeface="Calibri"/>
              <a:sym typeface="Calibri"/>
            </a:endParaRPr>
          </a:p>
        </p:txBody>
      </p:sp>
      <p:pic>
        <p:nvPicPr>
          <p:cNvPr id="134" name="Google Shape;134;p3"/>
          <p:cNvPicPr preferRelativeResize="0"/>
          <p:nvPr/>
        </p:nvPicPr>
        <p:blipFill>
          <a:blip r:embed="rId4">
            <a:alphaModFix/>
          </a:blip>
          <a:stretch>
            <a:fillRect/>
          </a:stretch>
        </p:blipFill>
        <p:spPr>
          <a:xfrm>
            <a:off x="2766350" y="2864988"/>
            <a:ext cx="5044175" cy="2830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How is RWI organised?</a:t>
            </a:r>
            <a:endParaRPr sz="6000" dirty="0">
              <a:latin typeface="SassoonPrimaryInfant" pitchFamily="2" charset="0"/>
            </a:endParaRPr>
          </a:p>
        </p:txBody>
      </p:sp>
      <p:sp>
        <p:nvSpPr>
          <p:cNvPr id="140" name="Google Shape;140;p4"/>
          <p:cNvSpPr txBox="1">
            <a:spLocks noGrp="1"/>
          </p:cNvSpPr>
          <p:nvPr>
            <p:ph type="body" idx="1"/>
          </p:nvPr>
        </p:nvSpPr>
        <p:spPr>
          <a:xfrm>
            <a:off x="1066800" y="2307850"/>
            <a:ext cx="10058400" cy="4023360"/>
          </a:xfrm>
          <a:prstGeom prst="rect">
            <a:avLst/>
          </a:prstGeom>
          <a:noFill/>
          <a:ln>
            <a:noFill/>
          </a:ln>
        </p:spPr>
        <p:txBody>
          <a:bodyPr spcFirstLastPara="1" wrap="square" lIns="0" tIns="45700" rIns="0" bIns="45700" anchor="t" anchorCtr="0">
            <a:normAutofit/>
          </a:bodyPr>
          <a:lstStyle/>
          <a:p>
            <a:pPr marL="0" lvl="0" indent="0" algn="just" rtl="0">
              <a:lnSpc>
                <a:spcPct val="90000"/>
              </a:lnSpc>
              <a:spcBef>
                <a:spcPts val="0"/>
              </a:spcBef>
              <a:spcAft>
                <a:spcPts val="0"/>
              </a:spcAft>
              <a:buSzPts val="2000"/>
              <a:buNone/>
            </a:pPr>
            <a:r>
              <a:rPr lang="en-GB" sz="3200" u="sng" dirty="0">
                <a:latin typeface="SassoonPrimaryInfant" pitchFamily="2" charset="0"/>
              </a:rPr>
              <a:t>Stage not age</a:t>
            </a:r>
            <a:r>
              <a:rPr lang="en-GB" sz="3200" dirty="0">
                <a:latin typeface="SassoonPrimaryInfant" pitchFamily="2" charset="0"/>
              </a:rPr>
              <a:t> – children are grouped based on their reading level and regrouped regularly</a:t>
            </a:r>
            <a:endParaRPr sz="3200" dirty="0">
              <a:latin typeface="SassoonPrimaryInfant" pitchFamily="2" charset="0"/>
            </a:endParaRPr>
          </a:p>
          <a:p>
            <a:pPr marL="0" lvl="0" indent="0" algn="just" rtl="0">
              <a:lnSpc>
                <a:spcPct val="90000"/>
              </a:lnSpc>
              <a:spcBef>
                <a:spcPts val="1400"/>
              </a:spcBef>
              <a:spcAft>
                <a:spcPts val="0"/>
              </a:spcAft>
              <a:buSzPts val="2200"/>
              <a:buNone/>
            </a:pPr>
            <a:r>
              <a:rPr lang="en-GB" sz="3200" dirty="0">
                <a:latin typeface="SassoonPrimaryInfant" pitchFamily="2" charset="0"/>
              </a:rPr>
              <a:t>Children are taught in groups according to their reading ability so, your child may be in a group with younger or older children. This will enable us to teach your child more effectively.</a:t>
            </a:r>
            <a:endParaRPr sz="3200" dirty="0">
              <a:latin typeface="SassoonPrimaryInfant" pitchFamily="2" charset="0"/>
            </a:endParaRPr>
          </a:p>
          <a:p>
            <a:pPr marL="91440" lvl="0" indent="0" algn="l" rtl="0">
              <a:lnSpc>
                <a:spcPct val="90000"/>
              </a:lnSpc>
              <a:spcBef>
                <a:spcPts val="1400"/>
              </a:spcBef>
              <a:spcAft>
                <a:spcPts val="0"/>
              </a:spcAft>
              <a:buSzPts val="2000"/>
              <a:buNone/>
            </a:pPr>
            <a:endParaRPr sz="2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txBox="1">
            <a:spLocks noGrp="1"/>
          </p:cNvSpPr>
          <p:nvPr>
            <p:ph type="body" idx="1"/>
          </p:nvPr>
        </p:nvSpPr>
        <p:spPr>
          <a:xfrm>
            <a:off x="324852" y="429962"/>
            <a:ext cx="10515600" cy="4351338"/>
          </a:xfrm>
          <a:prstGeom prst="rect">
            <a:avLst/>
          </a:prstGeom>
          <a:noFill/>
          <a:ln>
            <a:noFill/>
          </a:ln>
        </p:spPr>
        <p:txBody>
          <a:bodyPr spcFirstLastPara="1" wrap="square" lIns="0" tIns="45700" rIns="0" bIns="45700" anchor="t" anchorCtr="0">
            <a:normAutofit/>
          </a:bodyPr>
          <a:lstStyle/>
          <a:p>
            <a:pPr marL="91440" lvl="0" indent="-91440" algn="l" rtl="0">
              <a:lnSpc>
                <a:spcPct val="90000"/>
              </a:lnSpc>
              <a:spcBef>
                <a:spcPts val="0"/>
              </a:spcBef>
              <a:spcAft>
                <a:spcPts val="0"/>
              </a:spcAft>
              <a:buClr>
                <a:srgbClr val="3F3F3F"/>
              </a:buClr>
              <a:buSzPts val="4300"/>
              <a:buFont typeface="Calibri"/>
              <a:buNone/>
            </a:pPr>
            <a:r>
              <a:rPr lang="en-GB" sz="4300" b="1" dirty="0">
                <a:latin typeface="SassoonPrimaryInfant" pitchFamily="2" charset="0"/>
              </a:rPr>
              <a:t>Speed Sounds </a:t>
            </a:r>
            <a:endParaRPr dirty="0">
              <a:latin typeface="SassoonPrimaryInfant" pitchFamily="2" charset="0"/>
            </a:endParaRPr>
          </a:p>
          <a:p>
            <a:pPr marL="91440" lvl="0" indent="-91440" algn="l" rtl="0">
              <a:lnSpc>
                <a:spcPct val="90000"/>
              </a:lnSpc>
              <a:spcBef>
                <a:spcPts val="200"/>
              </a:spcBef>
              <a:spcAft>
                <a:spcPts val="0"/>
              </a:spcAft>
              <a:buClr>
                <a:srgbClr val="3F3F3F"/>
              </a:buClr>
              <a:buSzPts val="1400"/>
              <a:buFont typeface="Calibri"/>
              <a:buNone/>
            </a:pPr>
            <a:endParaRPr sz="1400" dirty="0">
              <a:latin typeface="SassoonPrimaryInfant" pitchFamily="2" charset="0"/>
            </a:endParaRPr>
          </a:p>
          <a:p>
            <a:pPr marL="91440" lvl="0" indent="-91440" algn="l" rtl="0">
              <a:lnSpc>
                <a:spcPct val="90000"/>
              </a:lnSpc>
              <a:spcBef>
                <a:spcPts val="200"/>
              </a:spcBef>
              <a:spcAft>
                <a:spcPts val="0"/>
              </a:spcAft>
              <a:buClr>
                <a:srgbClr val="3F3F3F"/>
              </a:buClr>
              <a:buSzPts val="2000"/>
              <a:buFont typeface="Calibri"/>
              <a:buNone/>
            </a:pPr>
            <a:r>
              <a:rPr lang="en-GB" dirty="0">
                <a:latin typeface="SassoonPrimaryInfant" pitchFamily="2" charset="0"/>
              </a:rPr>
              <a:t>The sounds are split up into 3 sets. </a:t>
            </a:r>
            <a:endParaRPr dirty="0">
              <a:latin typeface="SassoonPrimaryInfant" pitchFamily="2" charset="0"/>
            </a:endParaRPr>
          </a:p>
          <a:p>
            <a:pPr marL="91440" lvl="0" indent="-91440" algn="l" rtl="0">
              <a:lnSpc>
                <a:spcPct val="90000"/>
              </a:lnSpc>
              <a:spcBef>
                <a:spcPts val="200"/>
              </a:spcBef>
              <a:spcAft>
                <a:spcPts val="0"/>
              </a:spcAft>
              <a:buClr>
                <a:srgbClr val="3F3F3F"/>
              </a:buClr>
              <a:buSzPts val="3200"/>
              <a:buFont typeface="Calibri"/>
              <a:buNone/>
            </a:pPr>
            <a:endParaRPr sz="3200" dirty="0">
              <a:latin typeface="SassoonPrimaryInfant" pitchFamily="2" charset="0"/>
            </a:endParaRPr>
          </a:p>
          <a:p>
            <a:pPr marL="91440" lvl="0" indent="-91440" algn="l" rtl="0">
              <a:lnSpc>
                <a:spcPct val="90000"/>
              </a:lnSpc>
              <a:spcBef>
                <a:spcPts val="200"/>
              </a:spcBef>
              <a:spcAft>
                <a:spcPts val="0"/>
              </a:spcAft>
              <a:buClr>
                <a:srgbClr val="3F3F3F"/>
              </a:buClr>
              <a:buSzPts val="2800"/>
              <a:buFont typeface="Calibri"/>
              <a:buNone/>
            </a:pPr>
            <a:r>
              <a:rPr lang="en-GB" sz="2800" dirty="0">
                <a:latin typeface="SassoonPrimaryInfant" pitchFamily="2" charset="0"/>
              </a:rPr>
              <a:t>There are </a:t>
            </a:r>
            <a:r>
              <a:rPr lang="en-GB" sz="2800" b="1" dirty="0">
                <a:latin typeface="SassoonPrimaryInfant" pitchFamily="2" charset="0"/>
                <a:ea typeface="Arial Rounded"/>
                <a:cs typeface="Arial Rounded"/>
                <a:sym typeface="Arial Rounded"/>
              </a:rPr>
              <a:t>BOUNCY</a:t>
            </a:r>
            <a:r>
              <a:rPr lang="en-GB" sz="2800" dirty="0">
                <a:latin typeface="SassoonPrimaryInfant" pitchFamily="2" charset="0"/>
              </a:rPr>
              <a:t> sounds…</a:t>
            </a:r>
            <a:endParaRPr dirty="0">
              <a:latin typeface="SassoonPrimaryInfant" pitchFamily="2" charset="0"/>
            </a:endParaRPr>
          </a:p>
          <a:p>
            <a:pPr marL="91440" lvl="0" indent="-91440" algn="l" rtl="0">
              <a:lnSpc>
                <a:spcPct val="90000"/>
              </a:lnSpc>
              <a:spcBef>
                <a:spcPts val="200"/>
              </a:spcBef>
              <a:spcAft>
                <a:spcPts val="0"/>
              </a:spcAft>
              <a:buClr>
                <a:srgbClr val="3F3F3F"/>
              </a:buClr>
              <a:buSzPts val="2800"/>
              <a:buFont typeface="Calibri"/>
              <a:buNone/>
            </a:pPr>
            <a:endParaRPr sz="2800" dirty="0">
              <a:latin typeface="SassoonPrimaryInfant" pitchFamily="2" charset="0"/>
            </a:endParaRPr>
          </a:p>
          <a:p>
            <a:pPr marL="91440" lvl="0" indent="-91440" algn="l" rtl="0">
              <a:lnSpc>
                <a:spcPct val="90000"/>
              </a:lnSpc>
              <a:spcBef>
                <a:spcPts val="200"/>
              </a:spcBef>
              <a:spcAft>
                <a:spcPts val="0"/>
              </a:spcAft>
              <a:buClr>
                <a:srgbClr val="3F3F3F"/>
              </a:buClr>
              <a:buSzPts val="2800"/>
              <a:buFont typeface="Calibri"/>
              <a:buNone/>
            </a:pPr>
            <a:r>
              <a:rPr lang="en-GB" sz="2800" dirty="0">
                <a:latin typeface="SassoonPrimaryInfant" pitchFamily="2" charset="0"/>
              </a:rPr>
              <a:t>…and </a:t>
            </a:r>
            <a:r>
              <a:rPr lang="en-GB" sz="2800" b="1" dirty="0">
                <a:latin typeface="SassoonPrimaryInfant" pitchFamily="2" charset="0"/>
              </a:rPr>
              <a:t>STRETCHY</a:t>
            </a:r>
            <a:r>
              <a:rPr lang="en-GB" sz="2800" dirty="0">
                <a:latin typeface="SassoonPrimaryInfant" pitchFamily="2" charset="0"/>
              </a:rPr>
              <a:t> sounds!</a:t>
            </a:r>
            <a:endParaRPr dirty="0">
              <a:latin typeface="SassoonPrimaryInfant" pitchFamily="2" charset="0"/>
            </a:endParaRPr>
          </a:p>
          <a:p>
            <a:pPr marL="91440" lvl="0" indent="-91440" algn="l" rtl="0">
              <a:lnSpc>
                <a:spcPct val="90000"/>
              </a:lnSpc>
              <a:spcBef>
                <a:spcPts val="200"/>
              </a:spcBef>
              <a:spcAft>
                <a:spcPts val="0"/>
              </a:spcAft>
              <a:buClr>
                <a:srgbClr val="3F3F3F"/>
              </a:buClr>
              <a:buSzPts val="1400"/>
              <a:buFont typeface="Calibri"/>
              <a:buNone/>
            </a:pPr>
            <a:endParaRPr sz="1400" dirty="0"/>
          </a:p>
          <a:p>
            <a:pPr marL="91440" lvl="0" indent="-91440" algn="l" rtl="0">
              <a:lnSpc>
                <a:spcPct val="90000"/>
              </a:lnSpc>
              <a:spcBef>
                <a:spcPts val="200"/>
              </a:spcBef>
              <a:spcAft>
                <a:spcPts val="0"/>
              </a:spcAft>
              <a:buClr>
                <a:srgbClr val="3F3F3F"/>
              </a:buClr>
              <a:buSzPts val="2000"/>
              <a:buFont typeface="Calibri"/>
              <a:buNone/>
            </a:pPr>
            <a:endParaRPr dirty="0"/>
          </a:p>
          <a:p>
            <a:pPr marL="91440" lvl="0" indent="0" algn="l" rtl="0">
              <a:lnSpc>
                <a:spcPct val="90000"/>
              </a:lnSpc>
              <a:spcBef>
                <a:spcPts val="1400"/>
              </a:spcBef>
              <a:spcAft>
                <a:spcPts val="0"/>
              </a:spcAft>
              <a:buSzPts val="2000"/>
              <a:buNone/>
            </a:pPr>
            <a:endParaRPr dirty="0"/>
          </a:p>
        </p:txBody>
      </p:sp>
      <p:sp>
        <p:nvSpPr>
          <p:cNvPr id="146" name="Google Shape;146;p5"/>
          <p:cNvSpPr txBox="1"/>
          <p:nvPr/>
        </p:nvSpPr>
        <p:spPr>
          <a:xfrm>
            <a:off x="324843" y="3512025"/>
            <a:ext cx="8229600" cy="45261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400"/>
              <a:buFont typeface="Arial"/>
              <a:buChar char="•"/>
            </a:pPr>
            <a:r>
              <a:rPr lang="en-GB" sz="2800" b="0" i="0" u="none" strike="noStrike" cap="none" dirty="0">
                <a:solidFill>
                  <a:schemeClr val="dk1"/>
                </a:solidFill>
                <a:latin typeface="SassoonPrimaryInfant" pitchFamily="2" charset="0"/>
                <a:ea typeface="Calibri"/>
                <a:cs typeface="Calibri"/>
                <a:sym typeface="Calibri"/>
              </a:rPr>
              <a:t>It is vital that we teach our children to pronounce the sounds correctly.</a:t>
            </a:r>
            <a:endParaRPr sz="2800" dirty="0">
              <a:latin typeface="SassoonPrimaryInfant" pitchFamily="2" charset="0"/>
            </a:endParaRPr>
          </a:p>
          <a:p>
            <a:pPr marL="228600" marR="0" lvl="0" indent="-228600" algn="l" rtl="0">
              <a:lnSpc>
                <a:spcPct val="90000"/>
              </a:lnSpc>
              <a:spcBef>
                <a:spcPts val="1000"/>
              </a:spcBef>
              <a:spcAft>
                <a:spcPts val="0"/>
              </a:spcAft>
              <a:buClr>
                <a:schemeClr val="dk1"/>
              </a:buClr>
              <a:buSzPts val="2400"/>
              <a:buFont typeface="Arial"/>
              <a:buChar char="•"/>
            </a:pPr>
            <a:r>
              <a:rPr lang="en-GB" sz="2800" b="0" i="0" u="none" strike="noStrike" cap="none" dirty="0">
                <a:solidFill>
                  <a:schemeClr val="dk1"/>
                </a:solidFill>
                <a:latin typeface="SassoonPrimaryInfant" pitchFamily="2" charset="0"/>
                <a:ea typeface="Calibri"/>
                <a:cs typeface="Calibri"/>
                <a:sym typeface="Calibri"/>
              </a:rPr>
              <a:t>We call these </a:t>
            </a:r>
            <a:r>
              <a:rPr lang="en-GB" sz="2800" i="1" dirty="0">
                <a:solidFill>
                  <a:schemeClr val="dk1"/>
                </a:solidFill>
                <a:latin typeface="SassoonPrimaryInfant" pitchFamily="2" charset="0"/>
                <a:ea typeface="Calibri"/>
                <a:cs typeface="Calibri"/>
                <a:sym typeface="Calibri"/>
              </a:rPr>
              <a:t>pure so</a:t>
            </a:r>
            <a:r>
              <a:rPr lang="en-GB" sz="2800" b="0" i="1" u="none" strike="noStrike" cap="none" dirty="0">
                <a:solidFill>
                  <a:schemeClr val="dk1"/>
                </a:solidFill>
                <a:latin typeface="SassoonPrimaryInfant" pitchFamily="2" charset="0"/>
                <a:ea typeface="Calibri"/>
                <a:cs typeface="Calibri"/>
                <a:sym typeface="Calibri"/>
              </a:rPr>
              <a:t>unds.</a:t>
            </a:r>
            <a:endParaRPr sz="2800" dirty="0">
              <a:latin typeface="SassoonPrimaryInfant" pitchFamily="2" charset="0"/>
            </a:endParaRPr>
          </a:p>
          <a:p>
            <a:pPr marL="228600" marR="0" lvl="0" indent="-209550" algn="l" rtl="0">
              <a:lnSpc>
                <a:spcPct val="90000"/>
              </a:lnSpc>
              <a:spcBef>
                <a:spcPts val="1000"/>
              </a:spcBef>
              <a:spcAft>
                <a:spcPts val="0"/>
              </a:spcAft>
              <a:buClr>
                <a:schemeClr val="dk1"/>
              </a:buClr>
              <a:buSzPts val="2500"/>
              <a:buFont typeface="Arial"/>
              <a:buChar char="•"/>
            </a:pPr>
            <a:r>
              <a:rPr lang="en-GB" sz="2800" u="sng" dirty="0">
                <a:solidFill>
                  <a:schemeClr val="hlink"/>
                </a:solidFill>
                <a:latin typeface="SassoonPrimaryInfant" pitchFamily="2" charset="0"/>
                <a:ea typeface="Calibri"/>
                <a:cs typeface="Calibri"/>
                <a:sym typeface="Calibri"/>
                <a:hlinkClick r:id="rId3"/>
              </a:rPr>
              <a:t>https://schools.ruthmiskin.com/training/view/d9sMgbGz/iNgYqHxV</a:t>
            </a:r>
            <a:endParaRPr sz="2800" b="0" i="0" u="none" strike="noStrike" cap="none" dirty="0">
              <a:solidFill>
                <a:schemeClr val="dk1"/>
              </a:solidFill>
              <a:latin typeface="SassoonPrimaryInfant" pitchFamily="2" charset="0"/>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1"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Noto Sans Symbols"/>
              <a:buNone/>
            </a:pPr>
            <a:endParaRPr sz="2800" b="0" i="1" u="none" strike="noStrike" cap="none" dirty="0">
              <a:solidFill>
                <a:schemeClr val="dk1"/>
              </a:solidFill>
              <a:latin typeface="Calibri"/>
              <a:ea typeface="Calibri"/>
              <a:cs typeface="Calibri"/>
              <a:sym typeface="Calibri"/>
            </a:endParaRPr>
          </a:p>
        </p:txBody>
      </p:sp>
      <p:pic>
        <p:nvPicPr>
          <p:cNvPr id="147" name="Google Shape;147;p5"/>
          <p:cNvPicPr preferRelativeResize="0"/>
          <p:nvPr/>
        </p:nvPicPr>
        <p:blipFill rotWithShape="1">
          <a:blip r:embed="rId4">
            <a:alphaModFix/>
          </a:blip>
          <a:srcRect/>
          <a:stretch/>
        </p:blipFill>
        <p:spPr>
          <a:xfrm>
            <a:off x="8131049" y="1175425"/>
            <a:ext cx="3716338" cy="1987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endParaRPr/>
          </a:p>
        </p:txBody>
      </p:sp>
      <p:sp>
        <p:nvSpPr>
          <p:cNvPr id="154" name="Google Shape;154;p6"/>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ts val="2000"/>
              <a:buNone/>
            </a:pPr>
            <a:endParaRPr/>
          </a:p>
        </p:txBody>
      </p:sp>
      <p:sp>
        <p:nvSpPr>
          <p:cNvPr id="155" name="Google Shape;155;p6"/>
          <p:cNvSpPr txBox="1"/>
          <p:nvPr/>
        </p:nvSpPr>
        <p:spPr>
          <a:xfrm>
            <a:off x="780429" y="322015"/>
            <a:ext cx="7478713" cy="86409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a:p>
        </p:txBody>
      </p:sp>
      <p:sp>
        <p:nvSpPr>
          <p:cNvPr id="156" name="Google Shape;156;p6"/>
          <p:cNvSpPr txBox="1"/>
          <p:nvPr/>
        </p:nvSpPr>
        <p:spPr>
          <a:xfrm>
            <a:off x="297584" y="1447800"/>
            <a:ext cx="8229600" cy="4530725"/>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Noto Sans Symbols"/>
              <a:buNone/>
            </a:pPr>
            <a:r>
              <a:rPr lang="en-GB" sz="2800" b="0" i="0" u="none" strike="noStrike" cap="none">
                <a:solidFill>
                  <a:schemeClr val="dk1"/>
                </a:solidFill>
                <a:latin typeface="Arimo"/>
                <a:ea typeface="Arimo"/>
                <a:cs typeface="Arimo"/>
                <a:sym typeface="Arimo"/>
              </a:rPr>
              <a:t>   </a:t>
            </a:r>
            <a:endParaRPr sz="2800" b="0" i="0" u="none" strike="noStrike" cap="none">
              <a:solidFill>
                <a:schemeClr val="dk1"/>
              </a:solidFill>
              <a:latin typeface="Arimo"/>
              <a:ea typeface="Arimo"/>
              <a:cs typeface="Arimo"/>
              <a:sym typeface="Arimo"/>
            </a:endParaRPr>
          </a:p>
        </p:txBody>
      </p:sp>
      <p:sp>
        <p:nvSpPr>
          <p:cNvPr id="157" name="Google Shape;157;p6"/>
          <p:cNvSpPr txBox="1"/>
          <p:nvPr/>
        </p:nvSpPr>
        <p:spPr>
          <a:xfrm>
            <a:off x="372197" y="1598613"/>
            <a:ext cx="38100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0" i="0" u="none" strike="noStrike" cap="none">
              <a:solidFill>
                <a:schemeClr val="dk2"/>
              </a:solidFill>
              <a:latin typeface="Calibri"/>
              <a:ea typeface="Calibri"/>
              <a:cs typeface="Calibri"/>
              <a:sym typeface="Calibri"/>
            </a:endParaRPr>
          </a:p>
          <a:p>
            <a:pPr marL="0" marR="0" lvl="0" indent="0" algn="l" rtl="0">
              <a:spcBef>
                <a:spcPts val="0"/>
              </a:spcBef>
              <a:spcAft>
                <a:spcPts val="0"/>
              </a:spcAft>
              <a:buNone/>
            </a:pPr>
            <a:endParaRPr sz="2800" b="0" i="0" u="none" strike="noStrike" cap="none">
              <a:solidFill>
                <a:schemeClr val="dk2"/>
              </a:solidFill>
              <a:latin typeface="Calibri"/>
              <a:ea typeface="Calibri"/>
              <a:cs typeface="Calibri"/>
              <a:sym typeface="Calibri"/>
            </a:endParaRPr>
          </a:p>
        </p:txBody>
      </p:sp>
      <p:pic>
        <p:nvPicPr>
          <p:cNvPr id="158" name="Google Shape;158;p6"/>
          <p:cNvPicPr preferRelativeResize="0"/>
          <p:nvPr/>
        </p:nvPicPr>
        <p:blipFill>
          <a:blip r:embed="rId3">
            <a:alphaModFix/>
          </a:blip>
          <a:stretch>
            <a:fillRect/>
          </a:stretch>
        </p:blipFill>
        <p:spPr>
          <a:xfrm>
            <a:off x="3409462" y="322037"/>
            <a:ext cx="4849700" cy="576258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endParaRPr/>
          </a:p>
        </p:txBody>
      </p:sp>
      <p:sp>
        <p:nvSpPr>
          <p:cNvPr id="259" name="Google Shape;259;p16"/>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ts val="2000"/>
              <a:buNone/>
            </a:pPr>
            <a:endParaRPr dirty="0"/>
          </a:p>
        </p:txBody>
      </p:sp>
      <p:sp>
        <p:nvSpPr>
          <p:cNvPr id="260" name="Google Shape;260;p16"/>
          <p:cNvSpPr txBox="1"/>
          <p:nvPr/>
        </p:nvSpPr>
        <p:spPr>
          <a:xfrm>
            <a:off x="585502" y="365125"/>
            <a:ext cx="9571221" cy="86409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GB" sz="6000" b="0" i="0" u="none" strike="noStrike" cap="none" dirty="0">
                <a:solidFill>
                  <a:schemeClr val="dk1"/>
                </a:solidFill>
                <a:latin typeface="SassoonPrimaryInfant" pitchFamily="2" charset="0"/>
                <a:ea typeface="Calibri"/>
                <a:cs typeface="Calibri"/>
                <a:sym typeface="Calibri"/>
              </a:rPr>
              <a:t>Teaching letter formation</a:t>
            </a:r>
            <a:endParaRPr sz="6000" b="0" i="0" u="none" strike="noStrike" cap="none" dirty="0">
              <a:solidFill>
                <a:schemeClr val="dk1"/>
              </a:solidFill>
              <a:latin typeface="SassoonPrimaryInfant" pitchFamily="2" charset="0"/>
              <a:ea typeface="Calibri"/>
              <a:cs typeface="Calibri"/>
              <a:sym typeface="Calibri"/>
            </a:endParaRPr>
          </a:p>
        </p:txBody>
      </p:sp>
      <p:pic>
        <p:nvPicPr>
          <p:cNvPr id="261" name="Google Shape;261;p16" descr="A screenshot of a cell phone&#10;&#10;Description automatically generated"/>
          <p:cNvPicPr preferRelativeResize="0"/>
          <p:nvPr/>
        </p:nvPicPr>
        <p:blipFill rotWithShape="1">
          <a:blip r:embed="rId3">
            <a:alphaModFix/>
          </a:blip>
          <a:srcRect/>
          <a:stretch/>
        </p:blipFill>
        <p:spPr>
          <a:xfrm>
            <a:off x="898161" y="1229221"/>
            <a:ext cx="7991548" cy="50403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g13f220e07de_0_0"/>
          <p:cNvPicPr preferRelativeResize="0"/>
          <p:nvPr/>
        </p:nvPicPr>
        <p:blipFill>
          <a:blip r:embed="rId3">
            <a:alphaModFix/>
          </a:blip>
          <a:stretch>
            <a:fillRect/>
          </a:stretch>
        </p:blipFill>
        <p:spPr>
          <a:xfrm>
            <a:off x="3422125" y="142350"/>
            <a:ext cx="4768975" cy="6259276"/>
          </a:xfrm>
          <a:prstGeom prst="rect">
            <a:avLst/>
          </a:prstGeom>
          <a:noFill/>
          <a:ln>
            <a:noFill/>
          </a:ln>
        </p:spPr>
      </p:pic>
    </p:spTree>
  </p:cSld>
  <p:clrMapOvr>
    <a:masterClrMapping/>
  </p:clrMapOvr>
</p:sld>
</file>

<file path=ppt/theme/theme1.xml><?xml version="1.0" encoding="utf-8"?>
<a:theme xmlns:a="http://schemas.openxmlformats.org/drawingml/2006/main"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W Phonics Template">
  <a:themeElements>
    <a:clrScheme name="Custom 4">
      <a:dk1>
        <a:srgbClr val="2D2D2D"/>
      </a:dk1>
      <a:lt1>
        <a:sysClr val="window" lastClr="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TotalTime>
  <Words>2353</Words>
  <Application>Microsoft Office PowerPoint</Application>
  <PresentationFormat>Widescreen</PresentationFormat>
  <Paragraphs>283</Paragraphs>
  <Slides>31</Slides>
  <Notes>30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Arial</vt:lpstr>
      <vt:lpstr>Arial Rounded</vt:lpstr>
      <vt:lpstr>Arimo</vt:lpstr>
      <vt:lpstr>Times New Roman</vt:lpstr>
      <vt:lpstr>MS PGothic</vt:lpstr>
      <vt:lpstr>SassoonPrimaryInfant</vt:lpstr>
      <vt:lpstr>MS PGothic</vt:lpstr>
      <vt:lpstr>Garamond</vt:lpstr>
      <vt:lpstr>Noto Sans Symbols</vt:lpstr>
      <vt:lpstr>Calibri</vt:lpstr>
      <vt:lpstr>Wingdings</vt:lpstr>
      <vt:lpstr>Retrospect</vt:lpstr>
      <vt:lpstr>NEW Phonics Template</vt:lpstr>
      <vt:lpstr>PowerPoint Presentation</vt:lpstr>
      <vt:lpstr>PowerPoint Presentation</vt:lpstr>
      <vt:lpstr>What is phonics?</vt:lpstr>
      <vt:lpstr>PowerPoint Presentation</vt:lpstr>
      <vt:lpstr>How is RWI organised?</vt:lpstr>
      <vt:lpstr>PowerPoint Presentation</vt:lpstr>
      <vt:lpstr>PowerPoint Presentation</vt:lpstr>
      <vt:lpstr>PowerPoint Presentation</vt:lpstr>
      <vt:lpstr>PowerPoint Presentation</vt:lpstr>
      <vt:lpstr>PowerPoint Presentation</vt:lpstr>
      <vt:lpstr> </vt:lpstr>
      <vt:lpstr>PowerPoint Presentation</vt:lpstr>
      <vt:lpstr>Speed sound lesson</vt:lpstr>
      <vt:lpstr>PowerPoint Presentation</vt:lpstr>
      <vt:lpstr>Storybook reading lessons</vt:lpstr>
      <vt:lpstr>Reading the book</vt:lpstr>
      <vt:lpstr>Book bag books</vt:lpstr>
      <vt:lpstr>Writing activities </vt:lpstr>
      <vt:lpstr>Parent Meeting Storytimes</vt:lpstr>
      <vt:lpstr>PowerPoint Presentation</vt:lpstr>
      <vt:lpstr>Reading to your child </vt:lpstr>
      <vt:lpstr>10 things your child learns when you read aloud stories and poems every day</vt:lpstr>
      <vt:lpstr>10 things your child learns when you read aloud stories and poems every day</vt:lpstr>
      <vt:lpstr>Top Tips - Storytime</vt:lpstr>
      <vt:lpstr>Repeated readings,  Again! Again!</vt:lpstr>
      <vt:lpstr>We’re Going on a Bear Hunt</vt:lpstr>
      <vt:lpstr>Be a ‘talk-a-lot’ family</vt:lpstr>
      <vt:lpstr>What can you do?</vt:lpstr>
      <vt:lpstr>PowerPoint Presentation</vt:lpstr>
      <vt:lpstr>Useful websites </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Bethany</dc:creator>
  <cp:lastModifiedBy>Emily Haines</cp:lastModifiedBy>
  <cp:revision>7</cp:revision>
  <dcterms:created xsi:type="dcterms:W3CDTF">2022-09-22T12:52:27Z</dcterms:created>
  <dcterms:modified xsi:type="dcterms:W3CDTF">2023-09-12T11:22:12Z</dcterms:modified>
</cp:coreProperties>
</file>