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16"/>
  </p:notesMasterIdLst>
  <p:sldIdLst>
    <p:sldId id="256" r:id="rId2"/>
    <p:sldId id="1013" r:id="rId3"/>
    <p:sldId id="277" r:id="rId4"/>
    <p:sldId id="973" r:id="rId5"/>
    <p:sldId id="818" r:id="rId6"/>
    <p:sldId id="1018" r:id="rId7"/>
    <p:sldId id="1016" r:id="rId8"/>
    <p:sldId id="1019" r:id="rId9"/>
    <p:sldId id="1015" r:id="rId10"/>
    <p:sldId id="290" r:id="rId11"/>
    <p:sldId id="1014" r:id="rId12"/>
    <p:sldId id="1011" r:id="rId13"/>
    <p:sldId id="1017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D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9"/>
    <p:restoredTop sz="76367" autoAdjust="0"/>
  </p:normalViewPr>
  <p:slideViewPr>
    <p:cSldViewPr snapToGrid="0" snapToObjects="1">
      <p:cViewPr varScale="1">
        <p:scale>
          <a:sx n="65" d="100"/>
          <a:sy n="65" d="100"/>
        </p:scale>
        <p:origin x="167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F3A82-F637-1543-8C13-D12BDF0F499A}" type="datetimeFigureOut">
              <a:rPr lang="en-US" smtClean="0"/>
              <a:t>12/19/18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67F53-BA33-7E40-958D-01A6607E9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1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Approximately 20 minutes is needed for this session.</a:t>
            </a:r>
            <a:endParaRPr lang="en-US" dirty="0"/>
          </a:p>
          <a:p>
            <a:endParaRPr lang="en-US" dirty="0"/>
          </a:p>
          <a:p>
            <a:r>
              <a:rPr lang="en-US" dirty="0"/>
              <a:t>Notes</a:t>
            </a:r>
            <a:r>
              <a:rPr lang="en-US" baseline="0" dirty="0"/>
              <a:t> are provided to help you lead the presentation.</a:t>
            </a:r>
          </a:p>
          <a:p>
            <a:r>
              <a:rPr lang="en-US" baseline="0" dirty="0"/>
              <a:t>Notes in italics are for your attention only.</a:t>
            </a:r>
          </a:p>
          <a:p>
            <a:endParaRPr lang="en-US" i="1" baseline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/>
              <a:t>This bitesize parent session is best used alongside a demo of a Fred game in action with a group of children. Alternatively, you could play a Fred Game with the parents.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baseline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/>
              <a:t>Provide copies of ‘Reading at Home Booklet 1’ from Oxford Owl and Fred Games list for each parent.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87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75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Demonstrate teaching a Fred Game to a group of children/ parents as children using the Fred Games list available on the School Portal.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88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Watch these video tutorials on the Ruth </a:t>
            </a:r>
            <a:r>
              <a:rPr lang="en-US" dirty="0" err="1"/>
              <a:t>Miskin</a:t>
            </a:r>
            <a:r>
              <a:rPr lang="en-US" dirty="0"/>
              <a:t> website to help your child to </a:t>
            </a:r>
            <a:r>
              <a:rPr lang="en-US" dirty="0" err="1"/>
              <a:t>practise</a:t>
            </a:r>
            <a:r>
              <a:rPr lang="en-US" dirty="0"/>
              <a:t> sound blending and reading words with Fred Talk at home:</a:t>
            </a:r>
          </a:p>
          <a:p>
            <a:endParaRPr lang="en-US" dirty="0"/>
          </a:p>
          <a:p>
            <a:r>
              <a:rPr lang="en-US" dirty="0"/>
              <a:t>Sound-blending</a:t>
            </a:r>
          </a:p>
          <a:p>
            <a:r>
              <a:rPr lang="en-US" dirty="0"/>
              <a:t>Blending sound books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09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Remember that all parents have the power to change outcomes for their children.</a:t>
            </a:r>
            <a:endParaRPr lang="en-US" dirty="0">
              <a:solidFill>
                <a:srgbClr val="FF0000"/>
              </a:solidFill>
            </a:endParaRP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0C2BD-ABBD-1C45-BDAB-44A2829FA1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3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baseline="0" dirty="0"/>
              <a:t>Read quote.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0C2BD-ABBD-1C45-BDAB-44A2829FA1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72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baseline="0" dirty="0"/>
              <a:t>Today I want to help you understand how your child is learning to read words in </a:t>
            </a:r>
            <a:r>
              <a:rPr lang="en-US" i="1" baseline="0" dirty="0"/>
              <a:t>Read Write Inc. </a:t>
            </a:r>
            <a:r>
              <a:rPr lang="en-US" i="0" baseline="0" dirty="0"/>
              <a:t>Phonics by blending sounds together: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lang="en-US" sz="12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Alongside teaching children sounds, we teach them </a:t>
            </a:r>
            <a:r>
              <a:rPr lang="en-US" dirty="0"/>
              <a:t>to blend sounds to read words e.g. s-a-t, sat.</a:t>
            </a:r>
            <a:r>
              <a:rPr lang="en-US" i="0" baseline="0" dirty="0"/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lang="en-US" dirty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We use Fred Talk to help children read.</a:t>
            </a:r>
            <a:endParaRPr lang="en-US" sz="12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09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me introduce you to Fred</a:t>
            </a:r>
            <a:r>
              <a:rPr lang="en-US" sz="120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Fred can only speak in sounds. He says d-o-g, h-a-t etc.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Speaking like Fred helps children to understand that words are made up of sounds.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Fred helps children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practise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blending sounds together because he needs the children to say the words for him. Fred says d-o-g, children tell him the word is dog.</a:t>
            </a:r>
          </a:p>
          <a:p>
            <a:pPr lvl="0"/>
            <a:endParaRPr lang="en-US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how we </a:t>
            </a:r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quickly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teach </a:t>
            </a:r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our children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blend.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61AF0-59CC-4D82-B182-5DFC7F9ACF1F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612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Times New Roman" pitchFamily="18" charset="0"/>
                <a:ea typeface="MS PGothic" pitchFamily="34" charset="-128"/>
                <a:cs typeface="Arial" charset="0"/>
              </a:rPr>
              <a:t>Copyright Ruth Miskin Literacy</a:t>
            </a:r>
          </a:p>
        </p:txBody>
      </p:sp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C86BBF-4374-4E01-85D9-47F0C65351B7}" type="slidenum">
              <a:rPr lang="en-US" smtClean="0">
                <a:latin typeface="Times New Roman" pitchFamily="18" charset="0"/>
                <a:ea typeface="MS PGothic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latin typeface="Times New Roman" pitchFamily="18" charset="0"/>
              <a:ea typeface="MS PGothic" pitchFamily="34" charset="-128"/>
              <a:cs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4075" y="744538"/>
            <a:ext cx="2838450" cy="21304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909" y="2947095"/>
            <a:ext cx="5335270" cy="623504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100" dirty="0">
                <a:latin typeface="Times New Roman"/>
                <a:ea typeface="Times New Roman"/>
                <a:cs typeface="Times New Roman"/>
                <a:sym typeface="Times New Roman"/>
              </a:rPr>
              <a:t>Remember that: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altLang="ja-JP" sz="1100" dirty="0">
              <a:latin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altLang="ja-JP" sz="1100" dirty="0">
                <a:latin typeface="Times New Roman"/>
                <a:cs typeface="Times New Roman"/>
                <a:sym typeface="Times New Roman"/>
              </a:rPr>
              <a:t>- </a:t>
            </a:r>
            <a:r>
              <a:rPr lang="en-GB" altLang="ja-JP" sz="1100" dirty="0">
                <a:latin typeface="Times New Roman" charset="0"/>
              </a:rPr>
              <a:t>Children need to know sounds – not letter names – to read words.</a:t>
            </a:r>
          </a:p>
          <a:p>
            <a:pPr eaLnBrk="1" hangingPunct="1"/>
            <a:r>
              <a:rPr lang="en-US" sz="1100" dirty="0">
                <a:latin typeface="Times New Roman" charset="0"/>
              </a:rPr>
              <a:t>- W</a:t>
            </a:r>
            <a:r>
              <a:rPr lang="en-GB" sz="1100" dirty="0">
                <a:latin typeface="Times New Roman" charset="0"/>
              </a:rPr>
              <a:t>e pronounce the sounds clearly, using pure sounds (‘m’ not’ </a:t>
            </a:r>
            <a:r>
              <a:rPr lang="en-GB" sz="1100" dirty="0" err="1">
                <a:latin typeface="Times New Roman" charset="0"/>
              </a:rPr>
              <a:t>muh</a:t>
            </a:r>
            <a:r>
              <a:rPr lang="en-GB" sz="1100" dirty="0">
                <a:latin typeface="Times New Roman" charset="0"/>
              </a:rPr>
              <a:t>’, ’s’ not ‘</a:t>
            </a:r>
            <a:r>
              <a:rPr lang="en-GB" altLang="ja-JP" sz="1100" dirty="0" err="1">
                <a:latin typeface="Times New Roman" charset="0"/>
              </a:rPr>
              <a:t>suh</a:t>
            </a:r>
            <a:r>
              <a:rPr lang="en-GB" sz="1100" dirty="0">
                <a:latin typeface="Times New Roman" charset="0"/>
              </a:rPr>
              <a:t>’</a:t>
            </a:r>
            <a:r>
              <a:rPr lang="en-GB" altLang="ja-JP" sz="1100" dirty="0">
                <a:latin typeface="Times New Roman" charset="0"/>
              </a:rPr>
              <a:t>, etc.) so that your child will be able to blend the sounds together to make words more easily. </a:t>
            </a:r>
          </a:p>
          <a:p>
            <a:pPr eaLnBrk="1" hangingPunct="1">
              <a:spcBef>
                <a:spcPct val="0"/>
              </a:spcBef>
              <a:spcAft>
                <a:spcPts val="1600"/>
              </a:spcAft>
            </a:pP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982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Fred Talk follows a consistent routine: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the word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sounds as Fred e.g. c-a-t. Ask children to repeat. Pause to allow children to ‘jump-in’ with the whole word.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the word in sounds followed by the whole word e.g. c-a-t, cat. Ask children to repeat.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06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Try to use Fred Talk throughout the day at home to help your child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blending sounds together.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Fred Talk words at the end of the sentence and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 the words short and simple.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person next to you, have a practise of the three sentences on the screen.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Remember to Fred Talk the last word of the sentence.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also play Fred Games with your child at home. I will show you one of these in action in a moment,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A61AF0-59CC-4D82-B182-5DFC7F9ACF1F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80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teach children to read words using Fred Talk to blend together the sounds they know e.g. m-a-t, mat.</a:t>
            </a:r>
          </a:p>
          <a:p>
            <a:r>
              <a:rPr lang="en-US" dirty="0"/>
              <a:t>We say ‘Fred Talk, read the word’.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05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Give handout of Fred Games and </a:t>
            </a:r>
            <a:r>
              <a:rPr lang="en-US" i="1" baseline="0" dirty="0"/>
              <a:t>Reading at Home Booklet 1’ </a:t>
            </a:r>
            <a:r>
              <a:rPr lang="en-US" i="1" dirty="0"/>
              <a:t>to parents.</a:t>
            </a:r>
            <a:endParaRPr lang="en-US" i="1" baseline="0" dirty="0"/>
          </a:p>
          <a:p>
            <a:endParaRPr lang="en-US" i="1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how to use the Sound Blending Books to read words ready for when children start to take these home.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purchase Set 1 flashcards or My Reading and Writing Kit ages 5-7 more sounds and blending to support your child with blending at home.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6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owerpoint-cover-template-blank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067944" y="4221088"/>
            <a:ext cx="5076056" cy="1181993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4" name="Content Placeholder 1" descr="41Ho83H3mFL.jpg">
            <a:extLst>
              <a:ext uri="{FF2B5EF4-FFF2-40B4-BE49-F238E27FC236}">
                <a16:creationId xmlns:a16="http://schemas.microsoft.com/office/drawing/2014/main" id="{5CAD45C8-118A-F045-BA73-C0B4D53D40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304764"/>
            <a:ext cx="563139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D66F5FE-246A-4D4C-85D1-2ED9FF7E739D}"/>
              </a:ext>
            </a:extLst>
          </p:cNvPr>
          <p:cNvSpPr/>
          <p:nvPr userDrawn="1"/>
        </p:nvSpPr>
        <p:spPr>
          <a:xfrm>
            <a:off x="0" y="238539"/>
            <a:ext cx="4482548" cy="106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A316EE-5F50-3446-AD93-51EE458F5314}"/>
              </a:ext>
            </a:extLst>
          </p:cNvPr>
          <p:cNvSpPr/>
          <p:nvPr userDrawn="1"/>
        </p:nvSpPr>
        <p:spPr>
          <a:xfrm>
            <a:off x="0" y="3969060"/>
            <a:ext cx="4572000" cy="2888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CB67D3-7B79-1840-83EB-AE87894629F5}"/>
              </a:ext>
            </a:extLst>
          </p:cNvPr>
          <p:cNvSpPr/>
          <p:nvPr userDrawn="1"/>
        </p:nvSpPr>
        <p:spPr>
          <a:xfrm>
            <a:off x="4572000" y="3647090"/>
            <a:ext cx="4572000" cy="2228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DB76D5-88F9-6A4C-9F04-0EFC8B78BA73}"/>
              </a:ext>
            </a:extLst>
          </p:cNvPr>
          <p:cNvSpPr/>
          <p:nvPr userDrawn="1"/>
        </p:nvSpPr>
        <p:spPr>
          <a:xfrm>
            <a:off x="3795320" y="4335045"/>
            <a:ext cx="2527300" cy="1409699"/>
          </a:xfrm>
          <a:prstGeom prst="rect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ABDA12-97D0-EA43-A05F-D26660754B21}"/>
              </a:ext>
            </a:extLst>
          </p:cNvPr>
          <p:cNvSpPr/>
          <p:nvPr userDrawn="1"/>
        </p:nvSpPr>
        <p:spPr>
          <a:xfrm>
            <a:off x="7200900" y="3444015"/>
            <a:ext cx="1943100" cy="1638300"/>
          </a:xfrm>
          <a:prstGeom prst="rect">
            <a:avLst/>
          </a:prstGeom>
          <a:solidFill>
            <a:srgbClr val="159371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70893B-C2EF-1840-ACE6-8893A7CF8887}"/>
              </a:ext>
            </a:extLst>
          </p:cNvPr>
          <p:cNvSpPr/>
          <p:nvPr userDrawn="1"/>
        </p:nvSpPr>
        <p:spPr>
          <a:xfrm>
            <a:off x="4267200" y="3918867"/>
            <a:ext cx="4889500" cy="1409700"/>
          </a:xfrm>
          <a:prstGeom prst="rect">
            <a:avLst/>
          </a:prstGeom>
          <a:solidFill>
            <a:srgbClr val="15937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37735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39175" cy="504056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2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4246885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268760"/>
            <a:ext cx="4254624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97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323850" y="333375"/>
            <a:ext cx="74787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3850" y="1495425"/>
            <a:ext cx="8639175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8" y="6356350"/>
            <a:ext cx="2195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F6C09D9-D1B6-4568-8B87-5A6249D0DBD1}" type="datetime1">
              <a:rPr lang="en-US"/>
              <a:pPr>
                <a:defRPr/>
              </a:pPr>
              <a:t>12/19/18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409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366FC25-FCA6-4D86-A84B-F6C8160D7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5368" name="Picture 9" descr="RM_shap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Picture 9" descr="PPT_RM_page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1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787878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thmiskin.com/en/parent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xfordowl.co.uk/Reading/" TargetMode="External"/><Relationship Id="rId4" Type="http://schemas.openxmlformats.org/officeDocument/2006/relationships/hyperlink" Target="https://www.facebook.com/miskin.education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346240" y="4088567"/>
            <a:ext cx="5076056" cy="1181993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Read Write Inc. </a:t>
            </a:r>
            <a:r>
              <a:rPr lang="en-US" dirty="0"/>
              <a:t>Phonics </a:t>
            </a:r>
            <a:br>
              <a:rPr lang="en-US" dirty="0"/>
            </a:br>
            <a:r>
              <a:rPr lang="en-US" dirty="0"/>
              <a:t>Parents’ Meeting</a:t>
            </a:r>
            <a:br>
              <a:rPr lang="en-US" dirty="0"/>
            </a:br>
            <a:r>
              <a:rPr lang="en-US" dirty="0"/>
              <a:t>Fred Talk</a:t>
            </a:r>
          </a:p>
        </p:txBody>
      </p:sp>
    </p:spTree>
    <p:extLst>
      <p:ext uri="{BB962C8B-B14F-4D97-AF65-F5344CB8AC3E}">
        <p14:creationId xmlns:p14="http://schemas.microsoft.com/office/powerpoint/2010/main" val="1449078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resources available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Ruth Miskin Parents’ Page:</a:t>
            </a:r>
          </a:p>
          <a:p>
            <a:r>
              <a:rPr lang="en-US" dirty="0">
                <a:hlinkClick r:id="rId3"/>
              </a:rPr>
              <a:t>http://www.ruthmiskin.com/en/parents/</a:t>
            </a:r>
            <a:endParaRPr lang="en-US" dirty="0"/>
          </a:p>
          <a:p>
            <a:endParaRPr lang="en-US" dirty="0"/>
          </a:p>
          <a:p>
            <a:r>
              <a:rPr lang="en-US" dirty="0"/>
              <a:t>Ruth Miskin Facebook:</a:t>
            </a:r>
          </a:p>
          <a:p>
            <a:r>
              <a:rPr lang="en-US" dirty="0">
                <a:hlinkClick r:id="rId4"/>
              </a:rPr>
              <a:t>https://www.facebook.com/miskin.education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Free e-books for home reading:</a:t>
            </a:r>
          </a:p>
          <a:p>
            <a:r>
              <a:rPr lang="en-US" dirty="0">
                <a:hlinkClick r:id="rId5"/>
              </a:rPr>
              <a:t>http://www.oxfordowl.co.uk/Reading/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24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8EB5-9B32-FA4F-9087-5D538ACE5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Fred games – </a:t>
            </a:r>
            <a:r>
              <a:rPr lang="en-US" dirty="0">
                <a:solidFill>
                  <a:schemeClr val="accent3"/>
                </a:solidFill>
              </a:rPr>
              <a:t>in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8D7AE-5475-5348-8458-BA667DBF2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781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883CF-ABF9-984B-9FFC-62BB643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Video Tutorials (</a:t>
            </a:r>
            <a:r>
              <a:rPr lang="en-US" dirty="0" err="1"/>
              <a:t>ruthmiskin.com</a:t>
            </a:r>
            <a:r>
              <a:rPr lang="en-US" dirty="0"/>
              <a:t>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4A43B0-25A7-0949-9BF1-25899EF55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2265" y="1317246"/>
            <a:ext cx="6759469" cy="4904277"/>
          </a:xfrm>
        </p:spPr>
      </p:pic>
    </p:spTree>
    <p:extLst>
      <p:ext uri="{BB962C8B-B14F-4D97-AF65-F5344CB8AC3E}">
        <p14:creationId xmlns:p14="http://schemas.microsoft.com/office/powerpoint/2010/main" val="2847572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36" y="260649"/>
            <a:ext cx="8640951" cy="864096"/>
          </a:xfrm>
        </p:spPr>
        <p:txBody>
          <a:bodyPr/>
          <a:lstStyle/>
          <a:p>
            <a:r>
              <a:rPr lang="en-US" dirty="0"/>
              <a:t>Reading </a:t>
            </a:r>
            <a:r>
              <a:rPr lang="en-GB" dirty="0"/>
              <a:t>changes everything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5A5A5A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5A5A5A"/>
                </a:solidFill>
              </a:rPr>
              <a:t>Teach a child to read and keep that child reading and we will change everything.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And I mean everything.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pPr marL="0" indent="0" algn="r">
              <a:buNone/>
            </a:pPr>
            <a:r>
              <a:rPr lang="en-US" sz="2400" i="1" dirty="0"/>
              <a:t>Jeanette Winterson</a:t>
            </a:r>
            <a:endParaRPr lang="en-US" sz="2400" b="1" i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876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other questions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AA93A9-005C-EC4C-87E0-11AF3DA2EC4F}"/>
              </a:ext>
            </a:extLst>
          </p:cNvPr>
          <p:cNvSpPr/>
          <p:nvPr/>
        </p:nvSpPr>
        <p:spPr>
          <a:xfrm>
            <a:off x="2173829" y="2305615"/>
            <a:ext cx="4174541" cy="224676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Q&amp;A</a:t>
            </a:r>
            <a:endParaRPr lang="en-US" sz="1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5433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36" y="260649"/>
            <a:ext cx="8640951" cy="864096"/>
          </a:xfrm>
        </p:spPr>
        <p:txBody>
          <a:bodyPr/>
          <a:lstStyle/>
          <a:p>
            <a:r>
              <a:rPr lang="en-US" dirty="0"/>
              <a:t>Reading </a:t>
            </a:r>
            <a:r>
              <a:rPr lang="en-GB" dirty="0"/>
              <a:t>changes everything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5A5A5A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5A5A5A"/>
                </a:solidFill>
              </a:rPr>
              <a:t>Teach a child to read and keep that child reading and we will change everything.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And I mean everything.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pPr marL="0" indent="0" algn="r">
              <a:buNone/>
            </a:pPr>
            <a:r>
              <a:rPr lang="en-US" sz="2400" i="1" dirty="0"/>
              <a:t>Jeanette Winterson</a:t>
            </a:r>
            <a:endParaRPr lang="en-US" sz="2400" b="1" i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64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Sounds + blending = reading </a:t>
            </a:r>
          </a:p>
        </p:txBody>
      </p:sp>
      <p:pic>
        <p:nvPicPr>
          <p:cNvPr id="16" name="Picture 15" descr="Screen Shot 2016-04-13 at 10.33.1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6767" y="2721512"/>
            <a:ext cx="2963858" cy="13948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D0F987-1124-9641-A917-5AF839C65251}"/>
              </a:ext>
            </a:extLst>
          </p:cNvPr>
          <p:cNvSpPr txBox="1"/>
          <p:nvPr/>
        </p:nvSpPr>
        <p:spPr>
          <a:xfrm>
            <a:off x="4142396" y="2911126"/>
            <a:ext cx="1065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787878"/>
                </a:solidFill>
                <a:ea typeface="+mj-ea"/>
                <a:cs typeface="+mj-cs"/>
              </a:rPr>
              <a:t>+</a:t>
            </a:r>
          </a:p>
        </p:txBody>
      </p:sp>
      <p:pic>
        <p:nvPicPr>
          <p:cNvPr id="9" name="Picture 8" descr="as.png">
            <a:extLst>
              <a:ext uri="{FF2B5EF4-FFF2-40B4-BE49-F238E27FC236}">
                <a16:creationId xmlns:a16="http://schemas.microsoft.com/office/drawing/2014/main" id="{51EA20A7-5BA2-E440-9860-D798EE7E53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18531"/>
            <a:ext cx="3393707" cy="150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7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Fred</a:t>
            </a:r>
          </a:p>
        </p:txBody>
      </p:sp>
      <p:pic>
        <p:nvPicPr>
          <p:cNvPr id="4" name="Content Placeholder 1" descr="41Ho83H3mFL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556" y="2276872"/>
            <a:ext cx="5717373" cy="2664296"/>
          </a:xfrm>
        </p:spPr>
      </p:pic>
    </p:spTree>
    <p:extLst>
      <p:ext uri="{BB962C8B-B14F-4D97-AF65-F5344CB8AC3E}">
        <p14:creationId xmlns:p14="http://schemas.microsoft.com/office/powerpoint/2010/main" val="697965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/>
                </a:solidFill>
                <a:ea typeface="Arial Unicode MS" pitchFamily="34" charset="-128"/>
                <a:cs typeface="Arial Unicode MS" pitchFamily="34" charset="-128"/>
              </a:rPr>
              <a:t>Speed Sounds Set 1</a:t>
            </a:r>
          </a:p>
        </p:txBody>
      </p:sp>
      <p:sp>
        <p:nvSpPr>
          <p:cNvPr id="71681" name="Rectangle 3"/>
          <p:cNvSpPr>
            <a:spLocks noGrp="1" noChangeArrowheads="1"/>
          </p:cNvSpPr>
          <p:nvPr>
            <p:ph idx="1"/>
          </p:nvPr>
        </p:nvSpPr>
        <p:spPr>
          <a:xfrm>
            <a:off x="422275" y="1600200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dirty="0">
                <a:latin typeface="Arial Unicode MS"/>
                <a:ea typeface="Arial Unicode MS"/>
                <a:cs typeface="Arial Unicode MS"/>
              </a:rPr>
              <a:t>   </a:t>
            </a:r>
            <a:endParaRPr lang="en-US" dirty="0"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29702" name="TextBox 6"/>
          <p:cNvSpPr txBox="1">
            <a:spLocks noChangeArrowheads="1"/>
          </p:cNvSpPr>
          <p:nvPr/>
        </p:nvSpPr>
        <p:spPr bwMode="auto">
          <a:xfrm>
            <a:off x="496888" y="1751013"/>
            <a:ext cx="3810000" cy="9541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Picture 1" descr="Simple_Speed_Sounds_Chart.pd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8" t="6871" r="2798" b="44253"/>
          <a:stretch/>
        </p:blipFill>
        <p:spPr>
          <a:xfrm>
            <a:off x="755576" y="1052736"/>
            <a:ext cx="7693517" cy="546103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59632" y="1484784"/>
            <a:ext cx="6624736" cy="864096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259632" y="3140968"/>
            <a:ext cx="6624736" cy="864096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259632" y="4725144"/>
            <a:ext cx="2880320" cy="504056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2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8EB5-9B32-FA4F-9087-5D538ACE5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Fred Talk routine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8D7AE-5475-5348-8458-BA667DBF2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AutoNum type="arabicPeriod"/>
            </a:pPr>
            <a:r>
              <a:rPr lang="en-GB" dirty="0"/>
              <a:t>Say the word </a:t>
            </a:r>
            <a:r>
              <a:rPr lang="en-US" dirty="0"/>
              <a:t>in sounds as Fred e.g. c-a-t.</a:t>
            </a:r>
          </a:p>
          <a:p>
            <a:pPr marL="514350" lvl="0" indent="-514350">
              <a:buAutoNum type="arabicPeriod"/>
            </a:pPr>
            <a:r>
              <a:rPr lang="en-US" dirty="0"/>
              <a:t>Ask your child to repeat. Can they ‘jump-in’ with the whole word?</a:t>
            </a:r>
          </a:p>
          <a:p>
            <a:pPr marL="514350" lvl="0" indent="-514350">
              <a:buAutoNum type="arabicPeriod"/>
            </a:pPr>
            <a:r>
              <a:rPr lang="en-US" dirty="0"/>
              <a:t>Say the word in sounds followed by the whole word e.g. c-a-t, cat</a:t>
            </a:r>
          </a:p>
          <a:p>
            <a:pPr marL="514350" lvl="0" indent="-514350">
              <a:buAutoNum type="arabicPeriod"/>
            </a:pPr>
            <a:r>
              <a:rPr lang="en-US" dirty="0"/>
              <a:t>Ask your child to repeat</a:t>
            </a:r>
            <a:endParaRPr lang="en-GB" dirty="0"/>
          </a:p>
          <a:p>
            <a:endParaRPr lang="en-US" dirty="0"/>
          </a:p>
        </p:txBody>
      </p:sp>
      <p:pic>
        <p:nvPicPr>
          <p:cNvPr id="4" name="Content Placeholder 1" descr="41Ho83H3mFL.jpg">
            <a:extLst>
              <a:ext uri="{FF2B5EF4-FFF2-40B4-BE49-F238E27FC236}">
                <a16:creationId xmlns:a16="http://schemas.microsoft.com/office/drawing/2014/main" id="{6CAA398F-6BF3-F04C-91E3-77FD52EE75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882" b="-8882"/>
          <a:stretch>
            <a:fillRect/>
          </a:stretch>
        </p:blipFill>
        <p:spPr bwMode="auto">
          <a:xfrm>
            <a:off x="5465338" y="4297679"/>
            <a:ext cx="3297979" cy="180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048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720"/>
            <a:ext cx="8635412" cy="864096"/>
          </a:xfrm>
        </p:spPr>
        <p:txBody>
          <a:bodyPr/>
          <a:lstStyle/>
          <a:p>
            <a:r>
              <a:rPr lang="en-US" dirty="0"/>
              <a:t>Fred games and Fred talk throughout the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850" y="1195182"/>
            <a:ext cx="4906714" cy="5040560"/>
          </a:xfrm>
        </p:spPr>
        <p:txBody>
          <a:bodyPr/>
          <a:lstStyle/>
          <a:p>
            <a:r>
              <a:rPr lang="en-US" dirty="0"/>
              <a:t>Shall we have some</a:t>
            </a:r>
          </a:p>
          <a:p>
            <a:endParaRPr lang="en-US" dirty="0"/>
          </a:p>
          <a:p>
            <a:r>
              <a:rPr lang="en-US" dirty="0"/>
              <a:t>What would you like to</a:t>
            </a:r>
          </a:p>
          <a:p>
            <a:endParaRPr lang="en-US" dirty="0"/>
          </a:p>
          <a:p>
            <a:r>
              <a:rPr lang="en-US" dirty="0"/>
              <a:t>Let’s put on your</a:t>
            </a:r>
          </a:p>
          <a:p>
            <a:endParaRPr lang="en-US" dirty="0"/>
          </a:p>
        </p:txBody>
      </p:sp>
      <p:pic>
        <p:nvPicPr>
          <p:cNvPr id="8" name="Content Placeholder 1" descr="41Ho83H3mF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882" b="-8882"/>
          <a:stretch>
            <a:fillRect/>
          </a:stretch>
        </p:blipFill>
        <p:spPr bwMode="auto">
          <a:xfrm>
            <a:off x="5465338" y="4297679"/>
            <a:ext cx="3297979" cy="180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A0C5BF-DCC2-8F4E-8C72-591573B90E63}"/>
              </a:ext>
            </a:extLst>
          </p:cNvPr>
          <p:cNvSpPr txBox="1"/>
          <p:nvPr/>
        </p:nvSpPr>
        <p:spPr>
          <a:xfrm>
            <a:off x="4040676" y="1183856"/>
            <a:ext cx="301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</a:rPr>
              <a:t>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FAFE52-461D-5843-961D-09A102A23140}"/>
              </a:ext>
            </a:extLst>
          </p:cNvPr>
          <p:cNvSpPr txBox="1"/>
          <p:nvPr/>
        </p:nvSpPr>
        <p:spPr>
          <a:xfrm>
            <a:off x="4132602" y="1183856"/>
            <a:ext cx="64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</a:rPr>
              <a:t>-u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D2CC35-F4AE-8B41-854A-0B26618A8883}"/>
              </a:ext>
            </a:extLst>
          </p:cNvPr>
          <p:cNvSpPr txBox="1"/>
          <p:nvPr/>
        </p:nvSpPr>
        <p:spPr>
          <a:xfrm>
            <a:off x="4485484" y="1195182"/>
            <a:ext cx="896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</a:rPr>
              <a:t>-n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1294A3-E033-AB44-8B6E-0BD6587B9F88}"/>
              </a:ext>
            </a:extLst>
          </p:cNvPr>
          <p:cNvSpPr txBox="1"/>
          <p:nvPr/>
        </p:nvSpPr>
        <p:spPr>
          <a:xfrm>
            <a:off x="4858036" y="1189401"/>
            <a:ext cx="896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</a:rPr>
              <a:t>-</a:t>
            </a:r>
            <a:r>
              <a:rPr lang="en-US" sz="3200" b="1" dirty="0" err="1">
                <a:solidFill>
                  <a:schemeClr val="accent3"/>
                </a:solidFill>
              </a:rPr>
              <a:t>ch</a:t>
            </a:r>
            <a:endParaRPr lang="en-US" sz="3200" b="1" dirty="0">
              <a:solidFill>
                <a:schemeClr val="accent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78B5F5-4F95-574B-B5D6-ED6E868E81CB}"/>
              </a:ext>
            </a:extLst>
          </p:cNvPr>
          <p:cNvSpPr txBox="1"/>
          <p:nvPr/>
        </p:nvSpPr>
        <p:spPr>
          <a:xfrm>
            <a:off x="5460580" y="1183856"/>
            <a:ext cx="521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6BD715-C4E6-E846-8DBF-53B2E0963C47}"/>
              </a:ext>
            </a:extLst>
          </p:cNvPr>
          <p:cNvSpPr txBox="1"/>
          <p:nvPr/>
        </p:nvSpPr>
        <p:spPr>
          <a:xfrm>
            <a:off x="4472098" y="2190353"/>
            <a:ext cx="64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</a:rPr>
              <a:t>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396EAF-FDD3-8A44-A57C-9D3A755FEC70}"/>
              </a:ext>
            </a:extLst>
          </p:cNvPr>
          <p:cNvSpPr txBox="1"/>
          <p:nvPr/>
        </p:nvSpPr>
        <p:spPr>
          <a:xfrm>
            <a:off x="4731170" y="2184572"/>
            <a:ext cx="64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</a:rPr>
              <a:t>-l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0374D5-9D21-554A-A431-9CC18023FFE3}"/>
              </a:ext>
            </a:extLst>
          </p:cNvPr>
          <p:cNvSpPr txBox="1"/>
          <p:nvPr/>
        </p:nvSpPr>
        <p:spPr>
          <a:xfrm>
            <a:off x="4955796" y="2184570"/>
            <a:ext cx="826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</a:rPr>
              <a:t>-ay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9A23F0-D42E-A146-9618-D640251F97E1}"/>
              </a:ext>
            </a:extLst>
          </p:cNvPr>
          <p:cNvSpPr txBox="1"/>
          <p:nvPr/>
        </p:nvSpPr>
        <p:spPr>
          <a:xfrm>
            <a:off x="5565072" y="2201104"/>
            <a:ext cx="521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1F74C5-EE11-374D-A6DE-61504D2A5900}"/>
              </a:ext>
            </a:extLst>
          </p:cNvPr>
          <p:cNvSpPr txBox="1"/>
          <p:nvPr/>
        </p:nvSpPr>
        <p:spPr>
          <a:xfrm>
            <a:off x="3381644" y="3298009"/>
            <a:ext cx="826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</a:rPr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BCE4FD-350E-E24D-865B-EBE951DFD722}"/>
              </a:ext>
            </a:extLst>
          </p:cNvPr>
          <p:cNvSpPr txBox="1"/>
          <p:nvPr/>
        </p:nvSpPr>
        <p:spPr>
          <a:xfrm>
            <a:off x="3617324" y="3298007"/>
            <a:ext cx="826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</a:rPr>
              <a:t>-</a:t>
            </a:r>
            <a:r>
              <a:rPr lang="en-US" sz="3200" b="1" dirty="0" err="1">
                <a:solidFill>
                  <a:schemeClr val="accent3"/>
                </a:solidFill>
              </a:rPr>
              <a:t>oa</a:t>
            </a:r>
            <a:endParaRPr lang="en-US" sz="3200" b="1" dirty="0">
              <a:solidFill>
                <a:schemeClr val="accent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FC93D6-6FED-3B42-B631-538662BE2EA8}"/>
              </a:ext>
            </a:extLst>
          </p:cNvPr>
          <p:cNvSpPr txBox="1"/>
          <p:nvPr/>
        </p:nvSpPr>
        <p:spPr>
          <a:xfrm>
            <a:off x="4201442" y="3298007"/>
            <a:ext cx="826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</a:rPr>
              <a:t>-t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E30D58-F010-DF4B-992C-0E70A49ECB2A}"/>
              </a:ext>
            </a:extLst>
          </p:cNvPr>
          <p:cNvSpPr txBox="1"/>
          <p:nvPr/>
        </p:nvSpPr>
        <p:spPr>
          <a:xfrm>
            <a:off x="4469109" y="3298007"/>
            <a:ext cx="521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579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5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3822D-55EA-3441-BEB8-4DDEC2D6D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with Fred Talk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FB8B5F-DBCF-E746-BF44-519E8D3C2A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5219" b="6202"/>
          <a:stretch/>
        </p:blipFill>
        <p:spPr>
          <a:xfrm>
            <a:off x="1720530" y="1451614"/>
            <a:ext cx="1512999" cy="2298001"/>
          </a:xfr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863E26-CADA-C54E-AB51-86C1755BFA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202"/>
          <a:stretch/>
        </p:blipFill>
        <p:spPr>
          <a:xfrm>
            <a:off x="3550456" y="1451613"/>
            <a:ext cx="1512999" cy="2298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DAE5CF-87A0-E24F-AA25-3951A7F2D6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845"/>
          <a:stretch/>
        </p:blipFill>
        <p:spPr>
          <a:xfrm>
            <a:off x="5380382" y="1451612"/>
            <a:ext cx="1512999" cy="2298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BC98152B-D11E-B64D-92DB-04549E2445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8311" y="3930683"/>
            <a:ext cx="4797287" cy="22980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898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FC367-EB08-294F-AA8D-92446144E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I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00033-6BC5-DC4D-B49C-817C0D0E7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96752"/>
            <a:ext cx="8649022" cy="5040560"/>
          </a:xfrm>
        </p:spPr>
        <p:txBody>
          <a:bodyPr/>
          <a:lstStyle/>
          <a:p>
            <a:r>
              <a:rPr lang="en-GB" dirty="0"/>
              <a:t>1. Speak like Fred throughout the day</a:t>
            </a:r>
          </a:p>
          <a:p>
            <a:r>
              <a:rPr lang="en-GB" dirty="0"/>
              <a:t>2. Play Fred games</a:t>
            </a:r>
          </a:p>
          <a:p>
            <a:r>
              <a:rPr lang="en-GB" dirty="0"/>
              <a:t>3. Use ‘Fred Talk, read the word’ to read words</a:t>
            </a:r>
          </a:p>
        </p:txBody>
      </p:sp>
    </p:spTree>
    <p:extLst>
      <p:ext uri="{BB962C8B-B14F-4D97-AF65-F5344CB8AC3E}">
        <p14:creationId xmlns:p14="http://schemas.microsoft.com/office/powerpoint/2010/main" val="105467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W Phonics Template">
  <a:themeElements>
    <a:clrScheme name="Custom 4">
      <a:dk1>
        <a:srgbClr val="2D2D2D"/>
      </a:dk1>
      <a:lt1>
        <a:sysClr val="window" lastClr="FFFFFF"/>
      </a:lt1>
      <a:dk2>
        <a:srgbClr val="5A5A5A"/>
      </a:dk2>
      <a:lt2>
        <a:srgbClr val="EEECE1"/>
      </a:lt2>
      <a:accent1>
        <a:srgbClr val="FFC000"/>
      </a:accent1>
      <a:accent2>
        <a:srgbClr val="FFD200"/>
      </a:accent2>
      <a:accent3>
        <a:srgbClr val="CF9C00"/>
      </a:accent3>
      <a:accent4>
        <a:srgbClr val="A0A0A0"/>
      </a:accent4>
      <a:accent5>
        <a:srgbClr val="787878"/>
      </a:accent5>
      <a:accent6>
        <a:srgbClr val="5A5A5A"/>
      </a:accent6>
      <a:hlink>
        <a:srgbClr val="CF9C00"/>
      </a:hlink>
      <a:folHlink>
        <a:srgbClr val="787878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Presentation1.potx</Template>
  <TotalTime>674</TotalTime>
  <Words>767</Words>
  <Application>Microsoft Macintosh PowerPoint</Application>
  <PresentationFormat>On-screen Show (4:3)</PresentationFormat>
  <Paragraphs>129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 Unicode MS</vt:lpstr>
      <vt:lpstr>Arial</vt:lpstr>
      <vt:lpstr>Calibri</vt:lpstr>
      <vt:lpstr>Garamond</vt:lpstr>
      <vt:lpstr>Times New Roman</vt:lpstr>
      <vt:lpstr>Wingdings</vt:lpstr>
      <vt:lpstr>NEW Phonics Template</vt:lpstr>
      <vt:lpstr>Read Write Inc. Phonics  Parents’ Meeting Fred Talk</vt:lpstr>
      <vt:lpstr>Reading changes everything</vt:lpstr>
      <vt:lpstr>Sounds + blending = reading </vt:lpstr>
      <vt:lpstr>Fred</vt:lpstr>
      <vt:lpstr>Speed Sounds Set 1</vt:lpstr>
      <vt:lpstr>Fred Talk routine</vt:lpstr>
      <vt:lpstr>Fred games and Fred talk throughout the day</vt:lpstr>
      <vt:lpstr>Reading with Fred Talk</vt:lpstr>
      <vt:lpstr>What can I do?</vt:lpstr>
      <vt:lpstr>Online resources available</vt:lpstr>
      <vt:lpstr>Fred games – in action</vt:lpstr>
      <vt:lpstr>Free Video Tutorials (ruthmiskin.com)</vt:lpstr>
      <vt:lpstr>Reading changes everything</vt:lpstr>
      <vt:lpstr>Any other questions</vt:lpstr>
    </vt:vector>
  </TitlesOfParts>
  <Company>Ruth Miskin Literacy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Steenson</dc:creator>
  <cp:lastModifiedBy>Ceri Brinkworth</cp:lastModifiedBy>
  <cp:revision>139</cp:revision>
  <dcterms:created xsi:type="dcterms:W3CDTF">2015-11-23T14:36:59Z</dcterms:created>
  <dcterms:modified xsi:type="dcterms:W3CDTF">2018-12-19T11:47:17Z</dcterms:modified>
</cp:coreProperties>
</file>